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4" r:id="rId2"/>
    <p:sldId id="256" r:id="rId3"/>
    <p:sldId id="276" r:id="rId4"/>
    <p:sldId id="285" r:id="rId5"/>
    <p:sldId id="277" r:id="rId6"/>
    <p:sldId id="286" r:id="rId7"/>
    <p:sldId id="278" r:id="rId8"/>
    <p:sldId id="292" r:id="rId9"/>
    <p:sldId id="293" r:id="rId10"/>
    <p:sldId id="279" r:id="rId11"/>
    <p:sldId id="280" r:id="rId12"/>
    <p:sldId id="287" r:id="rId13"/>
    <p:sldId id="282" r:id="rId14"/>
    <p:sldId id="283" r:id="rId15"/>
    <p:sldId id="284" r:id="rId16"/>
    <p:sldId id="288" r:id="rId17"/>
    <p:sldId id="257" r:id="rId18"/>
    <p:sldId id="289" r:id="rId19"/>
    <p:sldId id="258" r:id="rId20"/>
    <p:sldId id="291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A41E1-8203-45F8-B86C-EB42B47B3D2E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AA7C4-348B-4775-9040-31417EA175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59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FAA7C4-348B-4775-9040-31417EA175A8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436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2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98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820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94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78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86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13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9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16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21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10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8F6DD-A52F-4F70-983B-600BE571948D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44D6-C64C-449D-B5A8-3F4566D99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16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76" y="-7585"/>
            <a:ext cx="10050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968676" y="404664"/>
            <a:ext cx="2755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9600" dirty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FY</a:t>
            </a:r>
            <a:endParaRPr lang="tr-TR" sz="9600" dirty="0"/>
          </a:p>
        </p:txBody>
      </p:sp>
    </p:spTree>
    <p:extLst>
      <p:ext uri="{BB962C8B-B14F-4D97-AF65-F5344CB8AC3E}">
        <p14:creationId xmlns:p14="http://schemas.microsoft.com/office/powerpoint/2010/main" val="417324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B) Kuşaklar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  Boyutsal kararlılığı temin eder. Yanal kuvvetleri dengeler dönüşlerde hakimiyeti sağlar. Tabanın yola istikrarlı basmasını ve yola tutunmasını sağlayarak kilometre performansı temin eder.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0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C) Karkas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Lastiği ayakta tutar. İçerideki basınçlı havayı tutar. Kuvvetleri dengeler. Esneyerek süspansiyon sağlar ve darbeleri emer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4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Karkasla ilgili görsel ve lastiğin kısımları</a:t>
            </a:r>
            <a:endParaRPr lang="tr-TR" sz="3200" dirty="0"/>
          </a:p>
        </p:txBody>
      </p:sp>
      <p:pic>
        <p:nvPicPr>
          <p:cNvPr id="2050" name="Picture 2" descr="C:\Users\User\Desktop\lastikte karka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13045"/>
            <a:ext cx="5327859" cy="278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09688"/>
            <a:ext cx="8280920" cy="485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25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D) Topuk: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 Aracın ve yükün ağırlığını taşımaya yardımcı olur. Lastiğin </a:t>
            </a:r>
            <a:r>
              <a:rPr lang="tr-TR" dirty="0" err="1" smtClean="0">
                <a:solidFill>
                  <a:srgbClr val="0070C0"/>
                </a:solidFill>
              </a:rPr>
              <a:t>canta</a:t>
            </a:r>
            <a:r>
              <a:rPr lang="tr-TR" dirty="0" smtClean="0">
                <a:solidFill>
                  <a:srgbClr val="0070C0"/>
                </a:solidFill>
              </a:rPr>
              <a:t> oturmasını ve sabitlenmesini sağlar. Hava sızdırmazlığını korur.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71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E) Omuz: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   Yanağı tabana bağlar, tabanda gelen darbelerin yanağa iletimini düzenler, araç dönüşlerinde </a:t>
            </a:r>
            <a:r>
              <a:rPr lang="tr-TR" dirty="0" err="1" smtClean="0">
                <a:solidFill>
                  <a:srgbClr val="0070C0"/>
                </a:solidFill>
              </a:rPr>
              <a:t>stabılite</a:t>
            </a:r>
            <a:r>
              <a:rPr lang="tr-TR" dirty="0" smtClean="0">
                <a:solidFill>
                  <a:srgbClr val="0070C0"/>
                </a:solidFill>
              </a:rPr>
              <a:t> sağlar.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F) Yanak: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  lastiğin yan taraflarına verilen isimdir.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3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Lastiğin kısımları</a:t>
            </a:r>
            <a:endParaRPr lang="tr-TR" sz="3600" dirty="0"/>
          </a:p>
        </p:txBody>
      </p:sp>
      <p:pic>
        <p:nvPicPr>
          <p:cNvPr id="2050" name="Picture 2" descr="C:\Users\User\Desktop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352928" cy="543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47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0000"/>
                </a:solidFill>
              </a:rPr>
              <a:t>I-SÜRÜCÜNÜN HAZIRLANMASI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0070C0"/>
                </a:solidFill>
              </a:rPr>
              <a:t>1-Uykusuz ve yorgun olmamalıdır</a:t>
            </a:r>
          </a:p>
          <a:p>
            <a:r>
              <a:rPr lang="tr-TR" dirty="0">
                <a:solidFill>
                  <a:srgbClr val="0070C0"/>
                </a:solidFill>
              </a:rPr>
              <a:t>2-Giyeceği elbise buna uygun olmalıdır</a:t>
            </a:r>
          </a:p>
          <a:p>
            <a:r>
              <a:rPr lang="tr-TR" dirty="0">
                <a:solidFill>
                  <a:srgbClr val="0070C0"/>
                </a:solidFill>
              </a:rPr>
              <a:t>3-Aşırı yemek yememelidir.</a:t>
            </a:r>
          </a:p>
          <a:p>
            <a:r>
              <a:rPr lang="tr-TR" dirty="0">
                <a:solidFill>
                  <a:srgbClr val="0070C0"/>
                </a:solidFill>
              </a:rPr>
              <a:t>4-Ayakkabıları buna uygun olmalıdır</a:t>
            </a:r>
          </a:p>
          <a:p>
            <a:r>
              <a:rPr lang="tr-TR" dirty="0">
                <a:solidFill>
                  <a:srgbClr val="0070C0"/>
                </a:solidFill>
              </a:rPr>
              <a:t>5-İlaçları var ise yanına almalıdır</a:t>
            </a:r>
          </a:p>
          <a:p>
            <a:r>
              <a:rPr lang="tr-TR" dirty="0">
                <a:solidFill>
                  <a:srgbClr val="0070C0"/>
                </a:solidFill>
              </a:rPr>
              <a:t>6-Gergin ve stresli olmamalıdır.</a:t>
            </a:r>
          </a:p>
          <a:p>
            <a:r>
              <a:rPr lang="tr-TR" dirty="0">
                <a:solidFill>
                  <a:srgbClr val="0070C0"/>
                </a:solidFill>
              </a:rPr>
              <a:t>7-Kendisi ve araçla ilgili tüm belgeleri yanında olmalıdır.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C:\Users\User\Desktop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09251"/>
            <a:ext cx="7992888" cy="43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2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0000"/>
                </a:solidFill>
              </a:rPr>
              <a:t>II-ARACIN HAZIRLANMASI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solidFill>
                  <a:srgbClr val="0070C0"/>
                </a:solidFill>
              </a:rPr>
              <a:t>1-İhtiyaç var ise motor bakımı yapılmış olmalı ve iç elektronik göstergeleri çalışır olmalıdır.</a:t>
            </a:r>
          </a:p>
          <a:p>
            <a:r>
              <a:rPr lang="tr-TR" dirty="0">
                <a:solidFill>
                  <a:srgbClr val="0070C0"/>
                </a:solidFill>
              </a:rPr>
              <a:t>2-Yağ ve suyu noksansız olmalıdır</a:t>
            </a:r>
          </a:p>
          <a:p>
            <a:r>
              <a:rPr lang="tr-TR" dirty="0">
                <a:solidFill>
                  <a:srgbClr val="0070C0"/>
                </a:solidFill>
              </a:rPr>
              <a:t>3-Cam </a:t>
            </a:r>
            <a:r>
              <a:rPr lang="tr-TR" dirty="0" smtClean="0">
                <a:solidFill>
                  <a:srgbClr val="0070C0"/>
                </a:solidFill>
              </a:rPr>
              <a:t>silecekleri </a:t>
            </a:r>
            <a:r>
              <a:rPr lang="tr-TR" dirty="0">
                <a:solidFill>
                  <a:srgbClr val="0070C0"/>
                </a:solidFill>
              </a:rPr>
              <a:t>çalışır olmalıdır.</a:t>
            </a:r>
          </a:p>
          <a:p>
            <a:r>
              <a:rPr lang="tr-TR" dirty="0">
                <a:solidFill>
                  <a:srgbClr val="0070C0"/>
                </a:solidFill>
              </a:rPr>
              <a:t>4-Ön ve arka farları ve sinyalleri çalışır olmalıdır</a:t>
            </a:r>
          </a:p>
          <a:p>
            <a:r>
              <a:rPr lang="tr-TR" dirty="0">
                <a:solidFill>
                  <a:srgbClr val="0070C0"/>
                </a:solidFill>
              </a:rPr>
              <a:t>5-Lastikleri yaz veya kış ise ona göre olmalı ve  diş derinlikleri silinmiş lastikler olmamalıdır</a:t>
            </a:r>
          </a:p>
          <a:p>
            <a:r>
              <a:rPr lang="tr-TR" dirty="0">
                <a:solidFill>
                  <a:srgbClr val="0070C0"/>
                </a:solidFill>
              </a:rPr>
              <a:t>6-Aracın üzerinde ilk yardım çantası, yangın tüpü ,takoz  dahil diğerleri de olmalıdır.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1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79313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ARACIN YOLCULUK ÖNCESİ SÜRÜŞ HAZIRLIĞI DERS NOTLARI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69674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93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1196" y="-243408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User\Desktop\102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5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u="sng" dirty="0" smtClean="0">
                <a:solidFill>
                  <a:srgbClr val="FF0000"/>
                </a:solidFill>
              </a:rPr>
              <a:t/>
            </a:r>
            <a:br>
              <a:rPr lang="tr-TR" b="1" u="sng" dirty="0" smtClean="0">
                <a:solidFill>
                  <a:srgbClr val="FF0000"/>
                </a:solidFill>
              </a:rPr>
            </a:br>
            <a:r>
              <a:rPr lang="tr-TR" b="1" u="sng" dirty="0">
                <a:solidFill>
                  <a:srgbClr val="FF0000"/>
                </a:solidFill>
              </a:rPr>
              <a:t/>
            </a:r>
            <a:br>
              <a:rPr lang="tr-TR" b="1" u="sng" dirty="0">
                <a:solidFill>
                  <a:srgbClr val="FF0000"/>
                </a:solidFill>
              </a:rPr>
            </a:br>
            <a:r>
              <a:rPr lang="tr-TR" b="1" u="sng" dirty="0" smtClean="0">
                <a:solidFill>
                  <a:srgbClr val="FF0000"/>
                </a:solidFill>
              </a:rPr>
              <a:t>II-EŞYA </a:t>
            </a:r>
            <a:r>
              <a:rPr lang="tr-TR" b="1" u="sng" dirty="0">
                <a:solidFill>
                  <a:srgbClr val="FF0000"/>
                </a:solidFill>
              </a:rPr>
              <a:t>BAKIMINDAN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 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rgbClr val="0070C0"/>
                </a:solidFill>
              </a:rPr>
              <a:t>1-Aracın   ruhsatında yazılı olan yolcu veya yük/tondan fazla alınmamalıdır.</a:t>
            </a:r>
          </a:p>
          <a:p>
            <a:r>
              <a:rPr lang="tr-TR" dirty="0">
                <a:solidFill>
                  <a:srgbClr val="0070C0"/>
                </a:solidFill>
              </a:rPr>
              <a:t>2-Tüm araçlarda ön koltuğa bebek veya çocuk alınmamalıdır. Çocukları arka koltuğa çocuk arabası ile veya emniyet kemeri ile bağlanmalıdır. Tüm ön ve arka koltuk yolcuları emniyet kemeri takmalıdır.</a:t>
            </a:r>
          </a:p>
          <a:p>
            <a:r>
              <a:rPr lang="tr-TR" dirty="0">
                <a:solidFill>
                  <a:srgbClr val="0070C0"/>
                </a:solidFill>
              </a:rPr>
              <a:t>3-Tüm araçlarda ön konsola delici veya kesici nesneler konulmamalı ve ayrıca sürücünün görüş açısını kapatan flama, bayrak </a:t>
            </a:r>
            <a:r>
              <a:rPr lang="tr-TR" dirty="0" err="1" smtClean="0">
                <a:solidFill>
                  <a:srgbClr val="0070C0"/>
                </a:solidFill>
              </a:rPr>
              <a:t>v.s</a:t>
            </a:r>
            <a:r>
              <a:rPr lang="tr-TR" smtClean="0">
                <a:solidFill>
                  <a:srgbClr val="0070C0"/>
                </a:solidFill>
              </a:rPr>
              <a:t>  </a:t>
            </a:r>
            <a:r>
              <a:rPr lang="tr-TR" dirty="0">
                <a:solidFill>
                  <a:srgbClr val="0070C0"/>
                </a:solidFill>
              </a:rPr>
              <a:t>asılmamalıdır.</a:t>
            </a:r>
          </a:p>
          <a:p>
            <a:r>
              <a:rPr lang="tr-TR" dirty="0">
                <a:solidFill>
                  <a:srgbClr val="0070C0"/>
                </a:solidFill>
              </a:rPr>
              <a:t>4-Aracın arkasına konulan veya yüklenilen yükün dengeli olması, icap ettiğinde bağlanması</a:t>
            </a:r>
            <a:r>
              <a:rPr lang="tr-TR" dirty="0" smtClean="0">
                <a:solidFill>
                  <a:srgbClr val="0070C0"/>
                </a:solidFill>
              </a:rPr>
              <a:t>, gabari </a:t>
            </a:r>
            <a:r>
              <a:rPr lang="tr-TR" dirty="0">
                <a:solidFill>
                  <a:srgbClr val="0070C0"/>
                </a:solidFill>
              </a:rPr>
              <a:t>taşkını olmaması gerekir</a:t>
            </a:r>
            <a:r>
              <a:rPr lang="tr-TR" dirty="0" smtClean="0">
                <a:solidFill>
                  <a:srgbClr val="0070C0"/>
                </a:solidFill>
              </a:rPr>
              <a:t>. Yükün </a:t>
            </a:r>
            <a:r>
              <a:rPr lang="tr-TR" dirty="0">
                <a:solidFill>
                  <a:srgbClr val="0070C0"/>
                </a:solidFill>
              </a:rPr>
              <a:t>savrulması veya dökülmesi özelliği var ise mutlaka  üzerine branda çekilmeli ve yanlardan bağlanmış olması gerekir.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SORULAR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3200" b="1" dirty="0">
                <a:solidFill>
                  <a:srgbClr val="FF0000"/>
                </a:solidFill>
                <a:ea typeface="Calibri"/>
                <a:cs typeface="Times New Roman"/>
              </a:rPr>
              <a:t>Soru -1 Hava sıcaklığından dolayı lastik hava basınçları artmış ise ne yapılmalıdır?</a:t>
            </a:r>
            <a:r>
              <a:rPr lang="tr-TR" sz="32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tr-TR" sz="320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323528" y="3418148"/>
            <a:ext cx="7200800" cy="252028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dirty="0" smtClean="0">
                <a:solidFill>
                  <a:srgbClr val="00B0F0"/>
                </a:solidFill>
                <a:ea typeface="Calibri"/>
                <a:cs typeface="Times New Roman"/>
              </a:rPr>
              <a:t>     A</a:t>
            </a:r>
            <a:r>
              <a:rPr lang="tr-TR" b="1" dirty="0">
                <a:solidFill>
                  <a:srgbClr val="00B0F0"/>
                </a:solidFill>
                <a:ea typeface="Calibri"/>
                <a:cs typeface="Times New Roman"/>
              </a:rPr>
              <a:t>)</a:t>
            </a: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- Lastik hava basıncı azaltılır</a:t>
            </a:r>
            <a:r>
              <a:rPr lang="tr-TR" dirty="0" smtClean="0">
                <a:solidFill>
                  <a:srgbClr val="00B0F0"/>
                </a:solidFill>
                <a:ea typeface="Calibri"/>
                <a:cs typeface="Times New Roman"/>
              </a:rPr>
              <a:t>.</a:t>
            </a:r>
            <a:br>
              <a:rPr lang="tr-TR" dirty="0" smtClean="0">
                <a:solidFill>
                  <a:srgbClr val="00B0F0"/>
                </a:solidFill>
                <a:ea typeface="Calibri"/>
                <a:cs typeface="Times New Roman"/>
              </a:rPr>
            </a:b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</a:t>
            </a:r>
            <a:r>
              <a:rPr lang="tr-TR" b="1" dirty="0">
                <a:solidFill>
                  <a:srgbClr val="00B0F0"/>
                </a:solidFill>
                <a:ea typeface="Calibri"/>
                <a:cs typeface="Times New Roman"/>
              </a:rPr>
              <a:t>B)</a:t>
            </a: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- Olduğu değerde bırakılır.</a:t>
            </a:r>
            <a:b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</a:b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</a:t>
            </a:r>
            <a:r>
              <a:rPr lang="tr-TR" dirty="0" smtClean="0">
                <a:solidFill>
                  <a:srgbClr val="00B0F0"/>
                </a:solidFill>
                <a:ea typeface="Calibri"/>
                <a:cs typeface="Times New Roman"/>
              </a:rPr>
              <a:t>     </a:t>
            </a:r>
            <a:r>
              <a:rPr lang="tr-TR" b="1" dirty="0" smtClean="0">
                <a:solidFill>
                  <a:srgbClr val="00B0F0"/>
                </a:solidFill>
                <a:ea typeface="Calibri"/>
                <a:cs typeface="Times New Roman"/>
              </a:rPr>
              <a:t>C</a:t>
            </a:r>
            <a:r>
              <a:rPr lang="tr-TR" b="1" dirty="0">
                <a:solidFill>
                  <a:srgbClr val="00B0F0"/>
                </a:solidFill>
                <a:ea typeface="Calibri"/>
                <a:cs typeface="Times New Roman"/>
              </a:rPr>
              <a:t>)</a:t>
            </a: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- Havanın soğuması beklenir.</a:t>
            </a:r>
            <a:b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</a:b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</a:t>
            </a:r>
            <a:r>
              <a:rPr lang="tr-TR" dirty="0" smtClean="0">
                <a:solidFill>
                  <a:srgbClr val="00B0F0"/>
                </a:solidFill>
                <a:ea typeface="Calibri"/>
                <a:cs typeface="Times New Roman"/>
              </a:rPr>
              <a:t>      </a:t>
            </a:r>
            <a:r>
              <a:rPr lang="tr-TR" b="1" dirty="0" smtClean="0">
                <a:solidFill>
                  <a:srgbClr val="00B0F0"/>
                </a:solidFill>
                <a:ea typeface="Calibri"/>
                <a:cs typeface="Times New Roman"/>
              </a:rPr>
              <a:t>D</a:t>
            </a:r>
            <a:r>
              <a:rPr lang="tr-TR" b="1" dirty="0">
                <a:solidFill>
                  <a:srgbClr val="00B0F0"/>
                </a:solidFill>
                <a:ea typeface="Calibri"/>
                <a:cs typeface="Times New Roman"/>
              </a:rPr>
              <a:t>)</a:t>
            </a:r>
            <a:r>
              <a:rPr lang="tr-TR" dirty="0">
                <a:solidFill>
                  <a:srgbClr val="00B0F0"/>
                </a:solidFill>
                <a:ea typeface="Calibri"/>
                <a:cs typeface="Times New Roman"/>
              </a:rPr>
              <a:t> - Lastik hava basıncı arttırılır.</a:t>
            </a:r>
          </a:p>
        </p:txBody>
      </p:sp>
      <p:sp>
        <p:nvSpPr>
          <p:cNvPr id="6" name="Akış Çizelgesi: Bağlayıcı 5"/>
          <p:cNvSpPr/>
          <p:nvPr/>
        </p:nvSpPr>
        <p:spPr>
          <a:xfrm>
            <a:off x="1589932" y="4149080"/>
            <a:ext cx="38978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</a:t>
            </a:r>
            <a:r>
              <a:rPr lang="tr-TR" dirty="0" smtClean="0">
                <a:solidFill>
                  <a:srgbClr val="FF0000"/>
                </a:solidFill>
              </a:rPr>
              <a:t>2 </a:t>
            </a:r>
            <a:r>
              <a:rPr lang="tr-TR" dirty="0">
                <a:solidFill>
                  <a:srgbClr val="FF0000"/>
                </a:solidFill>
              </a:rPr>
              <a:t>Araçta kaç adet üçgen reflektör bulunur?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852936"/>
            <a:ext cx="8229600" cy="4525963"/>
          </a:xfrm>
        </p:spPr>
        <p:txBody>
          <a:bodyPr/>
          <a:lstStyle/>
          <a:p>
            <a:r>
              <a:rPr lang="pt-BR" dirty="0">
                <a:solidFill>
                  <a:srgbClr val="00B0F0"/>
                </a:solidFill>
              </a:rPr>
              <a:t> </a:t>
            </a:r>
            <a:r>
              <a:rPr lang="tr-TR" dirty="0" smtClean="0">
                <a:solidFill>
                  <a:srgbClr val="00B0F0"/>
                </a:solidFill>
              </a:rPr>
              <a:t>  </a:t>
            </a:r>
            <a:r>
              <a:rPr lang="pt-BR" dirty="0" smtClean="0">
                <a:solidFill>
                  <a:srgbClr val="00B0F0"/>
                </a:solidFill>
              </a:rPr>
              <a:t>A</a:t>
            </a:r>
            <a:r>
              <a:rPr lang="pt-BR" dirty="0">
                <a:solidFill>
                  <a:srgbClr val="00B0F0"/>
                </a:solidFill>
              </a:rPr>
              <a:t>) - 4</a:t>
            </a:r>
          </a:p>
          <a:p>
            <a:r>
              <a:rPr lang="pt-BR" dirty="0">
                <a:solidFill>
                  <a:srgbClr val="00B0F0"/>
                </a:solidFill>
              </a:rPr>
              <a:t> 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pt-BR" dirty="0" smtClean="0">
                <a:solidFill>
                  <a:srgbClr val="00B0F0"/>
                </a:solidFill>
              </a:rPr>
              <a:t> </a:t>
            </a:r>
            <a:r>
              <a:rPr lang="pt-BR" dirty="0">
                <a:solidFill>
                  <a:srgbClr val="00B0F0"/>
                </a:solidFill>
              </a:rPr>
              <a:t>B) - 1</a:t>
            </a:r>
          </a:p>
          <a:p>
            <a:r>
              <a:rPr lang="pt-BR" dirty="0">
                <a:solidFill>
                  <a:srgbClr val="00B0F0"/>
                </a:solidFill>
              </a:rPr>
              <a:t>  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pt-BR" dirty="0" smtClean="0">
                <a:solidFill>
                  <a:srgbClr val="00B0F0"/>
                </a:solidFill>
              </a:rPr>
              <a:t>C</a:t>
            </a:r>
            <a:r>
              <a:rPr lang="pt-BR" dirty="0">
                <a:solidFill>
                  <a:srgbClr val="00B0F0"/>
                </a:solidFill>
              </a:rPr>
              <a:t>) - 2</a:t>
            </a:r>
          </a:p>
          <a:p>
            <a:r>
              <a:rPr lang="pt-BR" dirty="0">
                <a:solidFill>
                  <a:srgbClr val="00B0F0"/>
                </a:solidFill>
              </a:rPr>
              <a:t>  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pt-BR" dirty="0" smtClean="0">
                <a:solidFill>
                  <a:srgbClr val="00B0F0"/>
                </a:solidFill>
              </a:rPr>
              <a:t>D</a:t>
            </a:r>
            <a:r>
              <a:rPr lang="pt-BR" dirty="0">
                <a:solidFill>
                  <a:srgbClr val="00B0F0"/>
                </a:solidFill>
              </a:rPr>
              <a:t>) - 3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1331640" y="4149080"/>
            <a:ext cx="36004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9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1268760"/>
            <a:ext cx="8157592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 smtClean="0">
                <a:solidFill>
                  <a:srgbClr val="FF0000"/>
                </a:solidFill>
              </a:rPr>
              <a:t>Soru </a:t>
            </a:r>
            <a:r>
              <a:rPr lang="tr-TR" sz="3600" dirty="0">
                <a:solidFill>
                  <a:srgbClr val="FF0000"/>
                </a:solidFill>
              </a:rPr>
              <a:t>-3 Aşınmış lastiklerle yola devam edilirse aşağıdakilerden hangisi meydana gelir?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52839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Frenleme mesafesi değişmez</a:t>
            </a:r>
          </a:p>
          <a:p>
            <a:r>
              <a:rPr lang="tr-TR" dirty="0">
                <a:solidFill>
                  <a:srgbClr val="0070C0"/>
                </a:solidFill>
              </a:rPr>
              <a:t>  B) - Frenleme mesafesi uzar</a:t>
            </a:r>
          </a:p>
          <a:p>
            <a:r>
              <a:rPr lang="tr-TR" dirty="0">
                <a:solidFill>
                  <a:srgbClr val="0070C0"/>
                </a:solidFill>
              </a:rPr>
              <a:t>  C) - Frenleme mesafesi kısalır </a:t>
            </a:r>
          </a:p>
          <a:p>
            <a:r>
              <a:rPr lang="tr-TR" dirty="0">
                <a:solidFill>
                  <a:srgbClr val="0070C0"/>
                </a:solidFill>
              </a:rPr>
              <a:t>  D) - Araç yavaş gider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1043608" y="3212976"/>
            <a:ext cx="36004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9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-4 Araç lastikleri ile ilgili aşağıdaki açıklamalardan hangisi yanlıştır</a:t>
            </a:r>
            <a:r>
              <a:rPr lang="tr-TR" dirty="0"/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432048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 A</a:t>
            </a:r>
            <a:r>
              <a:rPr lang="tr-TR" b="1" dirty="0">
                <a:solidFill>
                  <a:srgbClr val="0070C0"/>
                </a:solidFill>
              </a:rPr>
              <a:t>)</a:t>
            </a:r>
            <a:r>
              <a:rPr lang="tr-TR" dirty="0">
                <a:solidFill>
                  <a:srgbClr val="0070C0"/>
                </a:solidFill>
              </a:rPr>
              <a:t> - Aynı aks üzerindeki lastiklerdeki farklı hava basınçları, aracın düşük hava basınçlı, Lastik tarafına doğru çekmesine neden olur.</a:t>
            </a:r>
            <a:br>
              <a:rPr lang="tr-TR" dirty="0">
                <a:solidFill>
                  <a:srgbClr val="0070C0"/>
                </a:solidFill>
              </a:rPr>
            </a:br>
            <a:r>
              <a:rPr lang="tr-TR" dirty="0">
                <a:solidFill>
                  <a:srgbClr val="0070C0"/>
                </a:solidFill>
              </a:rPr>
              <a:t> </a:t>
            </a:r>
            <a:r>
              <a:rPr lang="tr-TR" b="1" dirty="0">
                <a:solidFill>
                  <a:srgbClr val="0070C0"/>
                </a:solidFill>
              </a:rPr>
              <a:t>B)</a:t>
            </a:r>
            <a:r>
              <a:rPr lang="tr-TR" dirty="0">
                <a:solidFill>
                  <a:srgbClr val="0070C0"/>
                </a:solidFill>
              </a:rPr>
              <a:t> - Lastiğinizi kaldırım kenarlarına ve sivri yüzeylere çarpmaktan kaçının </a:t>
            </a:r>
            <a:br>
              <a:rPr lang="tr-TR" dirty="0">
                <a:solidFill>
                  <a:srgbClr val="0070C0"/>
                </a:solidFill>
              </a:rPr>
            </a:br>
            <a:r>
              <a:rPr lang="tr-TR" dirty="0">
                <a:solidFill>
                  <a:srgbClr val="0070C0"/>
                </a:solidFill>
              </a:rPr>
              <a:t> </a:t>
            </a:r>
            <a:r>
              <a:rPr lang="tr-TR" b="1" dirty="0">
                <a:solidFill>
                  <a:srgbClr val="0070C0"/>
                </a:solidFill>
              </a:rPr>
              <a:t>C)</a:t>
            </a:r>
            <a:r>
              <a:rPr lang="tr-TR" dirty="0">
                <a:solidFill>
                  <a:srgbClr val="0070C0"/>
                </a:solidFill>
              </a:rPr>
              <a:t> - Supap kapaklarını kapalı tutunuz</a:t>
            </a:r>
            <a:br>
              <a:rPr lang="tr-TR" dirty="0">
                <a:solidFill>
                  <a:srgbClr val="0070C0"/>
                </a:solidFill>
              </a:rPr>
            </a:br>
            <a:r>
              <a:rPr lang="tr-TR" dirty="0">
                <a:solidFill>
                  <a:srgbClr val="0070C0"/>
                </a:solidFill>
              </a:rPr>
              <a:t> </a:t>
            </a:r>
            <a:r>
              <a:rPr lang="tr-TR" b="1" dirty="0">
                <a:solidFill>
                  <a:srgbClr val="0070C0"/>
                </a:solidFill>
              </a:rPr>
              <a:t>D)</a:t>
            </a:r>
            <a:r>
              <a:rPr lang="tr-TR" dirty="0">
                <a:solidFill>
                  <a:srgbClr val="0070C0"/>
                </a:solidFill>
              </a:rPr>
              <a:t> - Kullandığınız lastikleri havası boşaltılmış olarak depolayınız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703370" y="521662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98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-5 Lastik Hava basıncı kaç günde bir kontrol edilmelidir?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388843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- 15 günde bir</a:t>
            </a:r>
          </a:p>
          <a:p>
            <a:r>
              <a:rPr lang="tr-TR" dirty="0">
                <a:solidFill>
                  <a:srgbClr val="0070C0"/>
                </a:solidFill>
              </a:rPr>
              <a:t>  B) - 60 Günde bir</a:t>
            </a:r>
          </a:p>
          <a:p>
            <a:r>
              <a:rPr lang="tr-TR" dirty="0">
                <a:solidFill>
                  <a:srgbClr val="0070C0"/>
                </a:solidFill>
              </a:rPr>
              <a:t>  C) - 30 günde bir</a:t>
            </a:r>
          </a:p>
          <a:p>
            <a:r>
              <a:rPr lang="tr-TR" dirty="0">
                <a:solidFill>
                  <a:srgbClr val="0070C0"/>
                </a:solidFill>
              </a:rPr>
              <a:t>  D) - 45 günde bir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827584" y="227687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01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Soru -6 Ticari araç sürücüsü aşağıdaki “iş öncesi hazırlık aşamalarından” hangisini yapmak zorunda değildir?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A)</a:t>
            </a:r>
            <a:r>
              <a:rPr lang="tr-TR" sz="2800" dirty="0">
                <a:solidFill>
                  <a:srgbClr val="0070C0"/>
                </a:solidFill>
              </a:rPr>
              <a:t> - Günlük hava ve yol koşullarına göre sefer ve zaman planlaması yapar</a:t>
            </a:r>
            <a:br>
              <a:rPr lang="tr-TR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70C0"/>
                </a:solidFill>
              </a:rPr>
              <a:t> </a:t>
            </a:r>
            <a:r>
              <a:rPr lang="tr-TR" sz="2800" b="1" dirty="0">
                <a:solidFill>
                  <a:srgbClr val="0070C0"/>
                </a:solidFill>
              </a:rPr>
              <a:t>B)</a:t>
            </a:r>
            <a:r>
              <a:rPr lang="tr-TR" sz="2800" dirty="0">
                <a:solidFill>
                  <a:srgbClr val="0070C0"/>
                </a:solidFill>
              </a:rPr>
              <a:t> - Eksik olan malzemenin temini için ilgili kişi veya birimleri bilgilendirir</a:t>
            </a:r>
            <a:br>
              <a:rPr lang="tr-TR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70C0"/>
                </a:solidFill>
              </a:rPr>
              <a:t> </a:t>
            </a:r>
            <a:r>
              <a:rPr lang="tr-TR" sz="2800" b="1" dirty="0">
                <a:solidFill>
                  <a:srgbClr val="0070C0"/>
                </a:solidFill>
              </a:rPr>
              <a:t>C)</a:t>
            </a:r>
            <a:r>
              <a:rPr lang="tr-TR" sz="2800" dirty="0">
                <a:solidFill>
                  <a:srgbClr val="0070C0"/>
                </a:solidFill>
              </a:rPr>
              <a:t> - İş süreci içerisinde kullanılacak araç, gereç ekipman ve yedek malzemeleri (vantilatör kayışı, kompresör hortumu vb.) ilgili talimatlar doğrultusunda kontrol eder.</a:t>
            </a:r>
            <a:br>
              <a:rPr lang="tr-TR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70C0"/>
                </a:solidFill>
              </a:rPr>
              <a:t> </a:t>
            </a:r>
            <a:r>
              <a:rPr lang="tr-TR" sz="2800" b="1" dirty="0">
                <a:solidFill>
                  <a:srgbClr val="0070C0"/>
                </a:solidFill>
              </a:rPr>
              <a:t>D)</a:t>
            </a:r>
            <a:r>
              <a:rPr lang="tr-TR" sz="2800" dirty="0">
                <a:solidFill>
                  <a:srgbClr val="0070C0"/>
                </a:solidFill>
              </a:rPr>
              <a:t> - Araca yüklenen eşyayı ambalajlarından çıkartıp tek tek kontrol eder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755576" y="544522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4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47056"/>
          </a:xfrm>
        </p:spPr>
        <p:txBody>
          <a:bodyPr>
            <a:normAutofit fontScale="90000"/>
          </a:bodyPr>
          <a:lstStyle/>
          <a:p>
            <a:r>
              <a:rPr lang="tr-TR" sz="3100" dirty="0" smtClean="0">
                <a:solidFill>
                  <a:srgbClr val="FF0000"/>
                </a:solidFill>
              </a:rPr>
              <a:t/>
            </a:r>
            <a:br>
              <a:rPr lang="tr-TR" sz="3100" dirty="0" smtClean="0">
                <a:solidFill>
                  <a:srgbClr val="FF0000"/>
                </a:solidFill>
              </a:rPr>
            </a:br>
            <a:r>
              <a:rPr lang="tr-TR" sz="3100" dirty="0">
                <a:solidFill>
                  <a:srgbClr val="FF0000"/>
                </a:solidFill>
              </a:rPr>
              <a:t/>
            </a:r>
            <a:br>
              <a:rPr lang="tr-TR" sz="3100" dirty="0">
                <a:solidFill>
                  <a:srgbClr val="FF0000"/>
                </a:solidFill>
              </a:rPr>
            </a:br>
            <a:r>
              <a:rPr lang="tr-TR" sz="3100" dirty="0" smtClean="0">
                <a:solidFill>
                  <a:srgbClr val="FF0000"/>
                </a:solidFill>
              </a:rPr>
              <a:t/>
            </a:r>
            <a:br>
              <a:rPr lang="tr-TR" sz="3100" dirty="0" smtClean="0">
                <a:solidFill>
                  <a:srgbClr val="FF0000"/>
                </a:solidFill>
              </a:rPr>
            </a:br>
            <a:r>
              <a:rPr lang="tr-TR" sz="3100" dirty="0" smtClean="0">
                <a:solidFill>
                  <a:srgbClr val="FF0000"/>
                </a:solidFill>
              </a:rPr>
              <a:t>Soru </a:t>
            </a:r>
            <a:r>
              <a:rPr lang="tr-TR" sz="3100" dirty="0">
                <a:solidFill>
                  <a:srgbClr val="FF0000"/>
                </a:solidFill>
              </a:rPr>
              <a:t>-7 Lastik üzerinde yazan tanıtıcı yazıda altı çizili olan P 215 / 55 R16 89H ibare lastiğin hangi kısmının ölçümüdür?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2060849"/>
            <a:ext cx="7402016" cy="403244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Taban Genişliği,,</a:t>
            </a:r>
          </a:p>
          <a:p>
            <a:r>
              <a:rPr lang="tr-TR" dirty="0">
                <a:solidFill>
                  <a:srgbClr val="0070C0"/>
                </a:solidFill>
              </a:rPr>
              <a:t>  B) - Yanak</a:t>
            </a:r>
          </a:p>
          <a:p>
            <a:r>
              <a:rPr lang="tr-TR" dirty="0">
                <a:solidFill>
                  <a:srgbClr val="0070C0"/>
                </a:solidFill>
              </a:rPr>
              <a:t>  C) - Yanak yüksekliği,</a:t>
            </a:r>
          </a:p>
          <a:p>
            <a:r>
              <a:rPr lang="tr-TR" dirty="0">
                <a:solidFill>
                  <a:srgbClr val="0070C0"/>
                </a:solidFill>
              </a:rPr>
              <a:t>  D) - Jant Çapı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Eksi 3"/>
          <p:cNvSpPr/>
          <p:nvPr/>
        </p:nvSpPr>
        <p:spPr>
          <a:xfrm>
            <a:off x="1259632" y="1772816"/>
            <a:ext cx="108012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kış Çizelgesi: Bağlayıcı 4"/>
          <p:cNvSpPr/>
          <p:nvPr/>
        </p:nvSpPr>
        <p:spPr>
          <a:xfrm>
            <a:off x="1453484" y="276835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1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Lastik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Düzenli olarak lastiklerin bakımını yaptırmak kaza riskini önemli ölçüde azaltır. Yedek lastikleriniz dahil bütün lastiklerinizi yılda en az bir kere ve sorasında da periyodik olarak kontrol ettirilmelidir.</a:t>
            </a:r>
          </a:p>
          <a:p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   Araca her binmeye hazırlandığımızda aracımızın lastiklerini göz ucuyla dal olsa kontrol edilmelidir. Hava basıcı düşmüş lastik varsa müdahale edilmelidir. Bu kontrolleri periyodik olarak yapmak  yolculuk öncesi zaman ve güvenliği sağlar.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1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-8 Araca her binildiğinde lastik kontrolünde nelere dikkat edilir?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852937"/>
            <a:ext cx="8229600" cy="3600400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Lastiğin </a:t>
            </a:r>
            <a:r>
              <a:rPr lang="tr-TR" dirty="0" err="1">
                <a:solidFill>
                  <a:srgbClr val="0070C0"/>
                </a:solidFill>
              </a:rPr>
              <a:t>Ebatına</a:t>
            </a:r>
            <a:r>
              <a:rPr lang="tr-TR" dirty="0">
                <a:solidFill>
                  <a:srgbClr val="0070C0"/>
                </a:solidFill>
              </a:rPr>
              <a:t>, </a:t>
            </a:r>
          </a:p>
          <a:p>
            <a:r>
              <a:rPr lang="tr-TR" dirty="0">
                <a:solidFill>
                  <a:srgbClr val="0070C0"/>
                </a:solidFill>
              </a:rPr>
              <a:t>  B) - lastiğin Markasına</a:t>
            </a:r>
          </a:p>
          <a:p>
            <a:r>
              <a:rPr lang="tr-TR" dirty="0">
                <a:solidFill>
                  <a:srgbClr val="0070C0"/>
                </a:solidFill>
              </a:rPr>
              <a:t>  C) - Lastiğin önünde ve arkasında lastiğe zarar verecek veya lastiğin zarar vereceği cisim </a:t>
            </a:r>
            <a:r>
              <a:rPr lang="tr-TR" dirty="0" err="1">
                <a:solidFill>
                  <a:srgbClr val="0070C0"/>
                </a:solidFill>
              </a:rPr>
              <a:t>varmı</a:t>
            </a:r>
            <a:r>
              <a:rPr lang="tr-TR" dirty="0">
                <a:solidFill>
                  <a:srgbClr val="0070C0"/>
                </a:solidFill>
              </a:rPr>
              <a:t> kontrol edilir.</a:t>
            </a:r>
          </a:p>
          <a:p>
            <a:r>
              <a:rPr lang="tr-TR" dirty="0">
                <a:solidFill>
                  <a:srgbClr val="0070C0"/>
                </a:solidFill>
              </a:rPr>
              <a:t>  D) - Lastiğin sırt genişliğine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1221687" y="414908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085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Soru -9 Lastik Havalarının normalden az olması aşağıdaki zararlardan hangisine neden olur.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068961"/>
            <a:ext cx="8229600" cy="3384376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 A</a:t>
            </a:r>
            <a:r>
              <a:rPr lang="tr-TR" dirty="0">
                <a:solidFill>
                  <a:srgbClr val="0070C0"/>
                </a:solidFill>
              </a:rPr>
              <a:t>) - Lastik yan duvarları aşırı esner.</a:t>
            </a:r>
          </a:p>
          <a:p>
            <a:r>
              <a:rPr lang="tr-TR" dirty="0">
                <a:solidFill>
                  <a:srgbClr val="0070C0"/>
                </a:solidFill>
              </a:rPr>
              <a:t>  B) - Lastikler orta kısmından aşınır.</a:t>
            </a:r>
          </a:p>
          <a:p>
            <a:r>
              <a:rPr lang="tr-TR" dirty="0">
                <a:solidFill>
                  <a:srgbClr val="0070C0"/>
                </a:solidFill>
              </a:rPr>
              <a:t>  C) - Direksiyonda sarsıntı meydana gelir.</a:t>
            </a:r>
          </a:p>
          <a:p>
            <a:r>
              <a:rPr lang="tr-TR" dirty="0">
                <a:solidFill>
                  <a:srgbClr val="0070C0"/>
                </a:solidFill>
              </a:rPr>
              <a:t>  D) - Ön düzen ayarları bozulur.</a:t>
            </a:r>
          </a:p>
        </p:txBody>
      </p:sp>
      <p:sp>
        <p:nvSpPr>
          <p:cNvPr id="4" name="Akış Çizelgesi: Bağlayıcı 3"/>
          <p:cNvSpPr/>
          <p:nvPr/>
        </p:nvSpPr>
        <p:spPr>
          <a:xfrm>
            <a:off x="937686" y="31409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2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 smtClean="0">
                <a:solidFill>
                  <a:srgbClr val="FF0000"/>
                </a:solidFill>
              </a:rPr>
              <a:t>Soru </a:t>
            </a:r>
            <a:r>
              <a:rPr lang="tr-TR" sz="3600" dirty="0">
                <a:solidFill>
                  <a:srgbClr val="FF0000"/>
                </a:solidFill>
              </a:rPr>
              <a:t>-10 Araca her binildiğinde aşağıdakilerden hangisi kontrol edilir?</a:t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3068961"/>
            <a:ext cx="8229600" cy="295232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Hava filtresinin temizliğine,</a:t>
            </a:r>
          </a:p>
          <a:p>
            <a:r>
              <a:rPr lang="tr-TR" dirty="0">
                <a:solidFill>
                  <a:srgbClr val="0070C0"/>
                </a:solidFill>
              </a:rPr>
              <a:t>  B) - Lastikler</a:t>
            </a:r>
          </a:p>
          <a:p>
            <a:r>
              <a:rPr lang="tr-TR" dirty="0">
                <a:solidFill>
                  <a:srgbClr val="0070C0"/>
                </a:solidFill>
              </a:rPr>
              <a:t>  C) - Polen filtresinin temizliğine</a:t>
            </a:r>
          </a:p>
          <a:p>
            <a:r>
              <a:rPr lang="tr-TR" dirty="0">
                <a:solidFill>
                  <a:srgbClr val="0070C0"/>
                </a:solidFill>
              </a:rPr>
              <a:t>  D) - Yağ filtresinin temizliğine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1175048" y="376388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468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-11 Lastiğin jantı saran kısmına ne ad verilir?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3068961"/>
            <a:ext cx="8229600" cy="316835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Kesit genişliği, </a:t>
            </a:r>
          </a:p>
          <a:p>
            <a:r>
              <a:rPr lang="tr-TR" dirty="0">
                <a:solidFill>
                  <a:srgbClr val="0070C0"/>
                </a:solidFill>
              </a:rPr>
              <a:t>  B) - Topuk,</a:t>
            </a:r>
          </a:p>
          <a:p>
            <a:r>
              <a:rPr lang="tr-TR" dirty="0">
                <a:solidFill>
                  <a:srgbClr val="0070C0"/>
                </a:solidFill>
              </a:rPr>
              <a:t>  C) - Yanak,</a:t>
            </a:r>
          </a:p>
          <a:p>
            <a:r>
              <a:rPr lang="tr-TR" dirty="0">
                <a:solidFill>
                  <a:srgbClr val="0070C0"/>
                </a:solidFill>
              </a:rPr>
              <a:t>  D) - Omuz</a:t>
            </a:r>
          </a:p>
        </p:txBody>
      </p:sp>
      <p:sp>
        <p:nvSpPr>
          <p:cNvPr id="4" name="Akış Çizelgesi: Bağlayıcı 3"/>
          <p:cNvSpPr/>
          <p:nvPr/>
        </p:nvSpPr>
        <p:spPr>
          <a:xfrm>
            <a:off x="1043608" y="374964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389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-12 Aşağıdakilerden hangisi şoförün sorumlulukları arasındadır?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3068961"/>
            <a:ext cx="8229600" cy="316835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Ambalajların içini kontrol etmek</a:t>
            </a:r>
          </a:p>
          <a:p>
            <a:r>
              <a:rPr lang="tr-TR" dirty="0">
                <a:solidFill>
                  <a:srgbClr val="0070C0"/>
                </a:solidFill>
              </a:rPr>
              <a:t>  B) - Taşıma evrakı hazırlamak</a:t>
            </a:r>
          </a:p>
          <a:p>
            <a:r>
              <a:rPr lang="tr-TR" dirty="0">
                <a:solidFill>
                  <a:srgbClr val="0070C0"/>
                </a:solidFill>
              </a:rPr>
              <a:t>  C) - Yükün kap adedini bilmek</a:t>
            </a:r>
          </a:p>
          <a:p>
            <a:r>
              <a:rPr lang="tr-TR" dirty="0">
                <a:solidFill>
                  <a:srgbClr val="0070C0"/>
                </a:solidFill>
              </a:rPr>
              <a:t>  D) - Yangın tüplerini doldurmak 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978613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834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Soru -13 Karlı yüzeylerde hangi lastik tipi daha etkin tutunma sağlar.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3297162"/>
            <a:ext cx="8229600" cy="295232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A</a:t>
            </a:r>
            <a:r>
              <a:rPr lang="tr-TR" dirty="0">
                <a:solidFill>
                  <a:srgbClr val="0070C0"/>
                </a:solidFill>
              </a:rPr>
              <a:t>) - Kar tipi dar tabanlı lastik.</a:t>
            </a:r>
          </a:p>
          <a:p>
            <a:r>
              <a:rPr lang="tr-TR" dirty="0">
                <a:solidFill>
                  <a:srgbClr val="0070C0"/>
                </a:solidFill>
              </a:rPr>
              <a:t>  B) - Kar tipi geniş tabanlı lastik.</a:t>
            </a:r>
          </a:p>
          <a:p>
            <a:r>
              <a:rPr lang="tr-TR" dirty="0">
                <a:solidFill>
                  <a:srgbClr val="0070C0"/>
                </a:solidFill>
              </a:rPr>
              <a:t>  C) - Dar tabanlı düşük basınçlı lastik.</a:t>
            </a:r>
          </a:p>
          <a:p>
            <a:r>
              <a:rPr lang="tr-TR" dirty="0">
                <a:solidFill>
                  <a:srgbClr val="0070C0"/>
                </a:solidFill>
              </a:rPr>
              <a:t>  D) - Geniş jantlı </a:t>
            </a:r>
            <a:r>
              <a:rPr lang="tr-TR" dirty="0" err="1">
                <a:solidFill>
                  <a:srgbClr val="0070C0"/>
                </a:solidFill>
              </a:rPr>
              <a:t>modifiye</a:t>
            </a:r>
            <a:r>
              <a:rPr lang="tr-TR" dirty="0">
                <a:solidFill>
                  <a:srgbClr val="0070C0"/>
                </a:solidFill>
              </a:rPr>
              <a:t> lastik.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kış Çizelgesi: Bağlayıcı 3"/>
          <p:cNvSpPr/>
          <p:nvPr/>
        </p:nvSpPr>
        <p:spPr>
          <a:xfrm>
            <a:off x="815008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4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Lastik Basınçları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545662"/>
              </p:ext>
            </p:extLst>
          </p:nvPr>
        </p:nvGraphicFramePr>
        <p:xfrm>
          <a:off x="946878" y="1600200"/>
          <a:ext cx="7250244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CorelPhotoPaint.Image.11" r:id="rId3" imgW="10155097" imgH="6889952" progId="CorelPhotoPaint.Image.11">
                  <p:embed/>
                </p:oleObj>
              </mc:Choice>
              <mc:Fallback>
                <p:oleObj name="CorelPhotoPaint.Image.11" r:id="rId3" imgW="10155097" imgH="6889952" progId="CorelPhotoPaint.Image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878" y="1600200"/>
                        <a:ext cx="7250244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3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Lastik aşınma derecesi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    Lastiğin aşınma derecesi </a:t>
            </a:r>
            <a:r>
              <a:rPr lang="tr-TR" dirty="0" smtClean="0">
                <a:solidFill>
                  <a:srgbClr val="0070C0"/>
                </a:solidFill>
              </a:rPr>
              <a:t>1.6 mm </a:t>
            </a:r>
            <a:r>
              <a:rPr lang="tr-TR" dirty="0" smtClean="0">
                <a:solidFill>
                  <a:srgbClr val="0070C0"/>
                </a:solidFill>
              </a:rPr>
              <a:t>yasal sınırını aşmışsa lastiğin değiştirilmesi gerekir.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Daima aracın kullanım kılavuzunda yer alan basınç değerlerini esas alın ve basınç ölçer kullanmayı ihmal etmeyin.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Kullanılan lastiklerin mevsime ve yol koşullarına uygun, en doğru lastik olduğuna emin olun.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Yolculuk öncesinde lastikleriniz (soğukken) lastik basıncı kontrol edilmeli ve basınç seviyesi, mutlaka yüklü aracın ağırlığı göz önünde bulundurularak ayarlanmalıdır.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9274" y="25164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Lastiği yan tarafında yazan harf ve rakamların anlamı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C:\Users\User\Desktop\lastiklerin üzerindeki rakkam ve harflerin anlam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98218"/>
            <a:ext cx="7992888" cy="435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71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A)  Desen/taban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    lastiğin yol ile temas eden alanıdır. Yol tutunmayı sağlar. Kilometre performansını etkiler karkası korur. Ses seviyesini belirler. Su tahliyesi yaparak </a:t>
            </a:r>
            <a:r>
              <a:rPr lang="tr-TR" smtClean="0">
                <a:solidFill>
                  <a:srgbClr val="0070C0"/>
                </a:solidFill>
              </a:rPr>
              <a:t>suda kızaklamayı </a:t>
            </a:r>
            <a:r>
              <a:rPr lang="tr-TR" dirty="0" smtClean="0">
                <a:solidFill>
                  <a:srgbClr val="0070C0"/>
                </a:solidFill>
              </a:rPr>
              <a:t>önler.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4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Lastik Desenleri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52927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8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Değişik desen lastik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63284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5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925</Words>
  <Application>Microsoft Office PowerPoint</Application>
  <PresentationFormat>Ekran Gösterisi (4:3)</PresentationFormat>
  <Paragraphs>106</Paragraphs>
  <Slides>35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7" baseType="lpstr">
      <vt:lpstr>Ofis Teması</vt:lpstr>
      <vt:lpstr>CorelPhotoPaint.Image.11</vt:lpstr>
      <vt:lpstr>PowerPoint Sunusu</vt:lpstr>
      <vt:lpstr>ARACIN YOLCULUK ÖNCESİ SÜRÜŞ HAZIRLIĞI DERS NOTLARI </vt:lpstr>
      <vt:lpstr>Lastik kontrolü</vt:lpstr>
      <vt:lpstr>Lastik Basınçları</vt:lpstr>
      <vt:lpstr>Lastik aşınma derecesi</vt:lpstr>
      <vt:lpstr>Lastiği yan tarafında yazan harf ve rakamların anlamı</vt:lpstr>
      <vt:lpstr>A)  Desen/taban</vt:lpstr>
      <vt:lpstr>Lastik Desenleri</vt:lpstr>
      <vt:lpstr>Değişik desen lastik</vt:lpstr>
      <vt:lpstr>B) Kuşaklar</vt:lpstr>
      <vt:lpstr>C) Karkas</vt:lpstr>
      <vt:lpstr>Karkasla ilgili görsel ve lastiğin kısımları</vt:lpstr>
      <vt:lpstr>D) Topuk:</vt:lpstr>
      <vt:lpstr>E) Omuz:</vt:lpstr>
      <vt:lpstr>F) Yanak:</vt:lpstr>
      <vt:lpstr>Lastiğin kısımları</vt:lpstr>
      <vt:lpstr>I-SÜRÜCÜNÜN HAZIRLANMASI </vt:lpstr>
      <vt:lpstr>PowerPoint Sunusu</vt:lpstr>
      <vt:lpstr>II-ARACIN HAZIRLANMASI </vt:lpstr>
      <vt:lpstr>PowerPoint Sunusu</vt:lpstr>
      <vt:lpstr>  II-EŞYA BAKIMINDAN   </vt:lpstr>
      <vt:lpstr>SORULAR</vt:lpstr>
      <vt:lpstr>Soru -1 Hava sıcaklığından dolayı lastik hava basınçları artmış ise ne yapılmalıdır? </vt:lpstr>
      <vt:lpstr>Soru -2 Araçta kaç adet üçgen reflektör bulunur?</vt:lpstr>
      <vt:lpstr>  Soru -3 Aşınmış lastiklerle yola devam edilirse aşağıdakilerden hangisi meydana gelir?  </vt:lpstr>
      <vt:lpstr>Soru -4 Araç lastikleri ile ilgili aşağıdaki açıklamalardan hangisi yanlıştır?</vt:lpstr>
      <vt:lpstr>Soru -5 Lastik Hava basıncı kaç günde bir kontrol edilmelidir?</vt:lpstr>
      <vt:lpstr>Soru -6 Ticari araç sürücüsü aşağıdaki “iş öncesi hazırlık aşamalarından” hangisini yapmak zorunda değildir?</vt:lpstr>
      <vt:lpstr>   Soru -7 Lastik üzerinde yazan tanıtıcı yazıda altı çizili olan P 215 / 55 R16 89H ibare lastiğin hangi kısmının ölçümüdür?  </vt:lpstr>
      <vt:lpstr>Soru -8 Araca her binildiğinde lastik kontrolünde nelere dikkat edilir?</vt:lpstr>
      <vt:lpstr>Soru -9 Lastik Havalarının normalden az olması aşağıdaki zararlardan hangisine neden olur.</vt:lpstr>
      <vt:lpstr>  Soru -10 Araca her binildiğinde aşağıdakilerden hangisi kontrol edilir?  </vt:lpstr>
      <vt:lpstr>Soru -11 Lastiğin jantı saran kısmına ne ad verilir?</vt:lpstr>
      <vt:lpstr>Soru -12 Aşağıdakilerden hangisi şoförün sorumlulukları arasındadır?</vt:lpstr>
      <vt:lpstr>Soru -13 Karlı yüzeylerde hangi lastik tipi daha etkin tutunma sağlar.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ARACIN YOLCULUK ÖNCESİ SÜRÜŞ HAZIRLIĞI DERS NOTLARI </dc:title>
  <dc:creator>User</dc:creator>
  <cp:lastModifiedBy>User</cp:lastModifiedBy>
  <cp:revision>36</cp:revision>
  <dcterms:created xsi:type="dcterms:W3CDTF">2017-11-29T14:05:20Z</dcterms:created>
  <dcterms:modified xsi:type="dcterms:W3CDTF">2019-04-14T19:04:29Z</dcterms:modified>
</cp:coreProperties>
</file>