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92" r:id="rId2"/>
    <p:sldId id="256" r:id="rId3"/>
    <p:sldId id="304" r:id="rId4"/>
    <p:sldId id="294" r:id="rId5"/>
    <p:sldId id="305" r:id="rId6"/>
    <p:sldId id="295" r:id="rId7"/>
    <p:sldId id="296" r:id="rId8"/>
    <p:sldId id="297" r:id="rId9"/>
    <p:sldId id="258" r:id="rId10"/>
    <p:sldId id="259" r:id="rId11"/>
    <p:sldId id="260" r:id="rId12"/>
    <p:sldId id="261" r:id="rId13"/>
    <p:sldId id="327" r:id="rId14"/>
    <p:sldId id="262" r:id="rId15"/>
    <p:sldId id="306" r:id="rId16"/>
    <p:sldId id="264" r:id="rId17"/>
    <p:sldId id="307" r:id="rId18"/>
    <p:sldId id="301" r:id="rId19"/>
    <p:sldId id="299" r:id="rId20"/>
    <p:sldId id="308" r:id="rId21"/>
    <p:sldId id="309" r:id="rId22"/>
    <p:sldId id="267" r:id="rId23"/>
    <p:sldId id="268" r:id="rId24"/>
    <p:sldId id="269" r:id="rId25"/>
    <p:sldId id="270" r:id="rId26"/>
    <p:sldId id="271" r:id="rId27"/>
    <p:sldId id="302" r:id="rId28"/>
    <p:sldId id="272" r:id="rId29"/>
    <p:sldId id="303" r:id="rId30"/>
    <p:sldId id="273" r:id="rId31"/>
    <p:sldId id="313" r:id="rId32"/>
    <p:sldId id="314" r:id="rId33"/>
    <p:sldId id="263" r:id="rId34"/>
    <p:sldId id="298" r:id="rId35"/>
    <p:sldId id="315" r:id="rId36"/>
    <p:sldId id="316" r:id="rId37"/>
    <p:sldId id="317" r:id="rId38"/>
    <p:sldId id="318" r:id="rId39"/>
    <p:sldId id="319" r:id="rId40"/>
    <p:sldId id="320" r:id="rId41"/>
    <p:sldId id="321" r:id="rId42"/>
    <p:sldId id="324" r:id="rId43"/>
    <p:sldId id="322" r:id="rId44"/>
    <p:sldId id="274" r:id="rId45"/>
    <p:sldId id="275" r:id="rId46"/>
    <p:sldId id="276" r:id="rId47"/>
    <p:sldId id="277" r:id="rId48"/>
    <p:sldId id="278" r:id="rId49"/>
    <p:sldId id="279" r:id="rId50"/>
    <p:sldId id="280" r:id="rId51"/>
    <p:sldId id="281" r:id="rId52"/>
    <p:sldId id="282" r:id="rId53"/>
    <p:sldId id="283" r:id="rId54"/>
    <p:sldId id="284" r:id="rId55"/>
    <p:sldId id="285" r:id="rId56"/>
    <p:sldId id="286" r:id="rId57"/>
    <p:sldId id="288" r:id="rId58"/>
    <p:sldId id="287" r:id="rId59"/>
    <p:sldId id="289" r:id="rId60"/>
    <p:sldId id="290" r:id="rId61"/>
    <p:sldId id="291" r:id="rId62"/>
    <p:sldId id="323" r:id="rId63"/>
    <p:sldId id="325" r:id="rId64"/>
    <p:sldId id="326" r:id="rId6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5" d="100"/>
          <a:sy n="95" d="100"/>
        </p:scale>
        <p:origin x="-75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E7F0AEEE-281E-40BF-8B93-760E36841D42}" type="datetimeFigureOut">
              <a:rPr lang="tr-TR" smtClean="0"/>
              <a:t>17.04.2019</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69FB7233-B6D1-4298-B12B-1D64D37EE27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E7F0AEEE-281E-40BF-8B93-760E36841D42}" type="datetimeFigureOut">
              <a:rPr lang="tr-TR" smtClean="0"/>
              <a:t>17.04.2019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9FB7233-B6D1-4298-B12B-1D64D37EE27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E7F0AEEE-281E-40BF-8B93-760E36841D42}" type="datetimeFigureOut">
              <a:rPr lang="tr-TR" smtClean="0"/>
              <a:t>17.04.2019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9FB7233-B6D1-4298-B12B-1D64D37EE27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E7F0AEEE-281E-40BF-8B93-760E36841D42}" type="datetimeFigureOut">
              <a:rPr lang="tr-TR" smtClean="0"/>
              <a:t>17.04.2019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9FB7233-B6D1-4298-B12B-1D64D37EE27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E7F0AEEE-281E-40BF-8B93-760E36841D42}" type="datetimeFigureOut">
              <a:rPr lang="tr-TR" smtClean="0"/>
              <a:t>17.04.2019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9FB7233-B6D1-4298-B12B-1D64D37EE27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E7F0AEEE-281E-40BF-8B93-760E36841D42}" type="datetimeFigureOut">
              <a:rPr lang="tr-TR" smtClean="0"/>
              <a:t>17.04.2019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9FB7233-B6D1-4298-B12B-1D64D37EE27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E7F0AEEE-281E-40BF-8B93-760E36841D42}" type="datetimeFigureOut">
              <a:rPr lang="tr-TR" smtClean="0"/>
              <a:t>17.04.2019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9FB7233-B6D1-4298-B12B-1D64D37EE27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E7F0AEEE-281E-40BF-8B93-760E36841D42}" type="datetimeFigureOut">
              <a:rPr lang="tr-TR" smtClean="0"/>
              <a:t>17.04.2019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9FB7233-B6D1-4298-B12B-1D64D37EE27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F0AEEE-281E-40BF-8B93-760E36841D42}" type="datetimeFigureOut">
              <a:rPr lang="tr-TR" smtClean="0"/>
              <a:t>17.04.2019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9FB7233-B6D1-4298-B12B-1D64D37EE27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E7F0AEEE-281E-40BF-8B93-760E36841D42}" type="datetimeFigureOut">
              <a:rPr lang="tr-TR" smtClean="0"/>
              <a:t>17.04.2019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9FB7233-B6D1-4298-B12B-1D64D37EE27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E7F0AEEE-281E-40BF-8B93-760E36841D42}" type="datetimeFigureOut">
              <a:rPr lang="tr-TR" smtClean="0"/>
              <a:t>17.04.2019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69FB7233-B6D1-4298-B12B-1D64D37EE276}" type="slidenum">
              <a:rPr lang="tr-TR" smtClean="0"/>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7F0AEEE-281E-40BF-8B93-760E36841D42}" type="datetimeFigureOut">
              <a:rPr lang="tr-TR" smtClean="0"/>
              <a:t>17.04.2019</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9FB7233-B6D1-4298-B12B-1D64D37EE276}" type="slidenum">
              <a:rPr lang="tr-TR" smtClean="0"/>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825" y="819137"/>
            <a:ext cx="7648350" cy="52197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Dikdörtgen 2"/>
          <p:cNvSpPr/>
          <p:nvPr/>
        </p:nvSpPr>
        <p:spPr>
          <a:xfrm>
            <a:off x="3203848" y="813097"/>
            <a:ext cx="1603324" cy="1569660"/>
          </a:xfrm>
          <a:prstGeom prst="rect">
            <a:avLst/>
          </a:prstGeom>
        </p:spPr>
        <p:txBody>
          <a:bodyPr wrap="none">
            <a:spAutoFit/>
          </a:bodyPr>
          <a:lstStyle/>
          <a:p>
            <a:pPr lvl="0"/>
            <a:r>
              <a:rPr lang="tr-TR" altLang="tr-TR" sz="9600" dirty="0">
                <a:solidFill>
                  <a:srgbClr val="FF0000"/>
                </a:solidFill>
              </a:rPr>
              <a:t>FY</a:t>
            </a:r>
            <a:endParaRPr lang="tr-TR" sz="9600" dirty="0">
              <a:solidFill>
                <a:prstClr val="black"/>
              </a:solidFill>
              <a:latin typeface="Palatino Linotype"/>
            </a:endParaRPr>
          </a:p>
        </p:txBody>
      </p:sp>
    </p:spTree>
    <p:extLst>
      <p:ext uri="{BB962C8B-B14F-4D97-AF65-F5344CB8AC3E}">
        <p14:creationId xmlns:p14="http://schemas.microsoft.com/office/powerpoint/2010/main" val="1418636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1772816"/>
            <a:ext cx="8229600" cy="1143000"/>
          </a:xfrm>
        </p:spPr>
        <p:txBody>
          <a:bodyPr>
            <a:normAutofit fontScale="90000"/>
          </a:bodyPr>
          <a:lstStyle/>
          <a:p>
            <a:r>
              <a:rPr lang="tr-TR" b="1" dirty="0" smtClean="0"/>
              <a:t/>
            </a:r>
            <a:br>
              <a:rPr lang="tr-TR" b="1" dirty="0" smtClean="0"/>
            </a:br>
            <a:r>
              <a:rPr lang="tr-TR" b="1" dirty="0" smtClean="0"/>
              <a:t>     Tarifeli </a:t>
            </a:r>
            <a:r>
              <a:rPr lang="tr-TR" b="1" dirty="0"/>
              <a:t>yolcu:</a:t>
            </a:r>
            <a:endParaRPr lang="tr-TR" dirty="0"/>
          </a:p>
        </p:txBody>
      </p:sp>
      <p:sp>
        <p:nvSpPr>
          <p:cNvPr id="3" name="İçerik Yer Tutucusu 2"/>
          <p:cNvSpPr>
            <a:spLocks noGrp="1"/>
          </p:cNvSpPr>
          <p:nvPr>
            <p:ph idx="1"/>
          </p:nvPr>
        </p:nvSpPr>
        <p:spPr>
          <a:xfrm>
            <a:off x="107504" y="3140968"/>
            <a:ext cx="9036496" cy="2880320"/>
          </a:xfrm>
        </p:spPr>
        <p:txBody>
          <a:bodyPr/>
          <a:lstStyle/>
          <a:p>
            <a:endParaRPr lang="tr-TR" dirty="0" smtClean="0"/>
          </a:p>
          <a:p>
            <a:endParaRPr lang="tr-TR" dirty="0"/>
          </a:p>
          <a:p>
            <a:r>
              <a:rPr lang="tr-TR" dirty="0" smtClean="0"/>
              <a:t>Önceden </a:t>
            </a:r>
            <a:r>
              <a:rPr lang="tr-TR" dirty="0"/>
              <a:t>belirlenen taşıma hattı ve taşıma güzergahına sahip bir zaman ve ücret tarifesine bağlı olarak ve bunlara uyularak yapılan düzenli yolcu taşımacılığıdır</a:t>
            </a:r>
            <a:r>
              <a:rPr lang="tr-TR" b="1" dirty="0"/>
              <a:t>.</a:t>
            </a:r>
            <a:endParaRPr lang="tr-TR" dirty="0"/>
          </a:p>
        </p:txBody>
      </p:sp>
    </p:spTree>
    <p:extLst>
      <p:ext uri="{BB962C8B-B14F-4D97-AF65-F5344CB8AC3E}">
        <p14:creationId xmlns:p14="http://schemas.microsoft.com/office/powerpoint/2010/main" val="23906035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2060848"/>
            <a:ext cx="8229600" cy="1143000"/>
          </a:xfrm>
        </p:spPr>
        <p:txBody>
          <a:bodyPr>
            <a:normAutofit fontScale="90000"/>
          </a:bodyPr>
          <a:lstStyle/>
          <a:p>
            <a:r>
              <a:rPr lang="tr-TR" b="1" dirty="0" smtClean="0"/>
              <a:t/>
            </a:r>
            <a:br>
              <a:rPr lang="tr-TR" b="1" dirty="0" smtClean="0"/>
            </a:br>
            <a:r>
              <a:rPr lang="tr-TR" b="1" dirty="0" smtClean="0"/>
              <a:t>      Tarifesiz </a:t>
            </a:r>
            <a:r>
              <a:rPr lang="tr-TR" b="1" dirty="0"/>
              <a:t>yolcu:</a:t>
            </a:r>
            <a:endParaRPr lang="tr-TR" dirty="0"/>
          </a:p>
        </p:txBody>
      </p:sp>
      <p:sp>
        <p:nvSpPr>
          <p:cNvPr id="3" name="İçerik Yer Tutucusu 2"/>
          <p:cNvSpPr>
            <a:spLocks noGrp="1"/>
          </p:cNvSpPr>
          <p:nvPr>
            <p:ph idx="1"/>
          </p:nvPr>
        </p:nvSpPr>
        <p:spPr>
          <a:xfrm>
            <a:off x="467544" y="3429000"/>
            <a:ext cx="8229600" cy="2088233"/>
          </a:xfrm>
        </p:spPr>
        <p:txBody>
          <a:bodyPr>
            <a:normAutofit fontScale="92500" lnSpcReduction="20000"/>
          </a:bodyPr>
          <a:lstStyle/>
          <a:p>
            <a:endParaRPr lang="tr-TR" dirty="0" smtClean="0"/>
          </a:p>
          <a:p>
            <a:endParaRPr lang="tr-TR" dirty="0"/>
          </a:p>
          <a:p>
            <a:r>
              <a:rPr lang="tr-TR" dirty="0" smtClean="0"/>
              <a:t>Önceden </a:t>
            </a:r>
            <a:r>
              <a:rPr lang="tr-TR" dirty="0"/>
              <a:t>belirlenen taşıma </a:t>
            </a:r>
            <a:r>
              <a:rPr lang="tr-TR" dirty="0" smtClean="0"/>
              <a:t>hattı , taşıma </a:t>
            </a:r>
            <a:r>
              <a:rPr lang="tr-TR" dirty="0"/>
              <a:t>güzergahı ve zaman tarifesine bağlı kalmaksızın gurup yolcu veya ihtiyaç </a:t>
            </a:r>
            <a:r>
              <a:rPr lang="tr-TR" dirty="0" smtClean="0"/>
              <a:t>halinde   </a:t>
            </a:r>
            <a:r>
              <a:rPr lang="tr-TR" dirty="0" err="1" smtClean="0"/>
              <a:t>arizi</a:t>
            </a:r>
            <a:r>
              <a:rPr lang="tr-TR" dirty="0" smtClean="0"/>
              <a:t>  veya </a:t>
            </a:r>
            <a:r>
              <a:rPr lang="tr-TR" dirty="0"/>
              <a:t>mekik seferlerle yapılan yolcu taşımacılığıdır</a:t>
            </a:r>
            <a:r>
              <a:rPr lang="tr-TR" b="1" dirty="0"/>
              <a:t>.</a:t>
            </a:r>
            <a:endParaRPr lang="tr-TR" dirty="0"/>
          </a:p>
        </p:txBody>
      </p:sp>
    </p:spTree>
    <p:extLst>
      <p:ext uri="{BB962C8B-B14F-4D97-AF65-F5344CB8AC3E}">
        <p14:creationId xmlns:p14="http://schemas.microsoft.com/office/powerpoint/2010/main" val="24894602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      </a:t>
            </a:r>
            <a:br>
              <a:rPr lang="tr-TR" b="1" dirty="0" smtClean="0"/>
            </a:br>
            <a:r>
              <a:rPr lang="tr-TR" b="1" dirty="0"/>
              <a:t> </a:t>
            </a:r>
            <a:r>
              <a:rPr lang="tr-TR" b="1" dirty="0" smtClean="0"/>
              <a:t>       YOLCU GÜVENLİĞİ</a:t>
            </a:r>
            <a:br>
              <a:rPr lang="tr-TR" b="1" dirty="0" smtClean="0"/>
            </a:br>
            <a:endParaRPr lang="tr-TR" dirty="0"/>
          </a:p>
        </p:txBody>
      </p:sp>
      <p:sp>
        <p:nvSpPr>
          <p:cNvPr id="3" name="İçerik Yer Tutucusu 2"/>
          <p:cNvSpPr>
            <a:spLocks noGrp="1"/>
          </p:cNvSpPr>
          <p:nvPr>
            <p:ph idx="1"/>
          </p:nvPr>
        </p:nvSpPr>
        <p:spPr>
          <a:xfrm>
            <a:off x="457200" y="1600200"/>
            <a:ext cx="8435280" cy="4925144"/>
          </a:xfrm>
        </p:spPr>
        <p:txBody>
          <a:bodyPr>
            <a:normAutofit fontScale="92500"/>
          </a:bodyPr>
          <a:lstStyle/>
          <a:p>
            <a:r>
              <a:rPr lang="tr-TR" b="1" dirty="0"/>
              <a:t>A-Yolcu sayımı :</a:t>
            </a:r>
            <a:endParaRPr lang="tr-TR" dirty="0"/>
          </a:p>
          <a:p>
            <a:r>
              <a:rPr lang="tr-TR" dirty="0"/>
              <a:t>Araca binen yolcuların tek tek listeye göre yoklamaları ve gerektiğinde kimliklerine </a:t>
            </a:r>
            <a:r>
              <a:rPr lang="tr-TR" dirty="0" smtClean="0"/>
              <a:t>bakılır . Yanlış </a:t>
            </a:r>
            <a:r>
              <a:rPr lang="tr-TR" dirty="0"/>
              <a:t>koltuklara </a:t>
            </a:r>
            <a:r>
              <a:rPr lang="tr-TR" dirty="0" smtClean="0"/>
              <a:t>oturanlar  düzeltili r   . Gelmeyen </a:t>
            </a:r>
            <a:r>
              <a:rPr lang="tr-TR" dirty="0"/>
              <a:t>yolcular var ise anons yaptırılarak en fazla 10 dakika beklenir ve hareket </a:t>
            </a:r>
            <a:r>
              <a:rPr lang="tr-TR" dirty="0" smtClean="0"/>
              <a:t>edilir  . Yolculara </a:t>
            </a:r>
            <a:r>
              <a:rPr lang="tr-TR" dirty="0"/>
              <a:t>emniyet kemerlerini takmaları için anons yapılır</a:t>
            </a:r>
            <a:r>
              <a:rPr lang="tr-TR" dirty="0" smtClean="0"/>
              <a:t>. Takamayanlar </a:t>
            </a:r>
            <a:r>
              <a:rPr lang="tr-TR" dirty="0"/>
              <a:t>içinde yardımcı </a:t>
            </a:r>
            <a:r>
              <a:rPr lang="tr-TR" dirty="0" smtClean="0"/>
              <a:t>olunur . Yolcu </a:t>
            </a:r>
            <a:r>
              <a:rPr lang="tr-TR" dirty="0"/>
              <a:t>oturma yerinin üstünde bulunan küçük eşya konulan yerlerin düzenli ve konulan eşyaların tehlike yapmaması için güvenlikleri kontrol </a:t>
            </a:r>
            <a:r>
              <a:rPr lang="tr-TR" dirty="0" smtClean="0"/>
              <a:t>edilir . Araç </a:t>
            </a:r>
            <a:r>
              <a:rPr lang="tr-TR" dirty="0"/>
              <a:t>içerisinde sigara içilmesi veya kabuklu yiyecek yenilmesi ve yerlere atılması</a:t>
            </a:r>
            <a:r>
              <a:rPr lang="tr-TR" dirty="0" smtClean="0"/>
              <a:t>, sesli   müzik  </a:t>
            </a:r>
            <a:r>
              <a:rPr lang="tr-TR" dirty="0"/>
              <a:t>dinlenilmesi </a:t>
            </a:r>
            <a:r>
              <a:rPr lang="tr-TR" dirty="0" smtClean="0"/>
              <a:t>yasaktır . </a:t>
            </a:r>
            <a:r>
              <a:rPr lang="tr-TR" dirty="0" smtClean="0">
                <a:solidFill>
                  <a:srgbClr val="C00000"/>
                </a:solidFill>
              </a:rPr>
              <a:t>Araç </a:t>
            </a:r>
            <a:r>
              <a:rPr lang="tr-TR" dirty="0">
                <a:solidFill>
                  <a:srgbClr val="C00000"/>
                </a:solidFill>
              </a:rPr>
              <a:t>içi sıcaklıkta 24 derecenin üzerinde ve 20 </a:t>
            </a:r>
            <a:r>
              <a:rPr lang="tr-TR" dirty="0"/>
              <a:t>derecenin altında olmamalıdır.</a:t>
            </a:r>
          </a:p>
          <a:p>
            <a:endParaRPr lang="tr-TR" dirty="0"/>
          </a:p>
        </p:txBody>
      </p:sp>
    </p:spTree>
    <p:extLst>
      <p:ext uri="{BB962C8B-B14F-4D97-AF65-F5344CB8AC3E}">
        <p14:creationId xmlns:p14="http://schemas.microsoft.com/office/powerpoint/2010/main" val="32922201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5096" y="116632"/>
            <a:ext cx="8807384" cy="671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05342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
            </a:r>
            <a:br>
              <a:rPr lang="tr-TR" b="1" dirty="0" smtClean="0"/>
            </a:br>
            <a:r>
              <a:rPr lang="tr-TR" b="1" dirty="0" smtClean="0"/>
              <a:t>         Engelli yolcular:</a:t>
            </a:r>
            <a:endParaRPr lang="tr-TR" dirty="0"/>
          </a:p>
        </p:txBody>
      </p:sp>
      <p:sp>
        <p:nvSpPr>
          <p:cNvPr id="3" name="İçerik Yer Tutucusu 2"/>
          <p:cNvSpPr>
            <a:spLocks noGrp="1"/>
          </p:cNvSpPr>
          <p:nvPr>
            <p:ph idx="1"/>
          </p:nvPr>
        </p:nvSpPr>
        <p:spPr>
          <a:xfrm>
            <a:off x="0" y="1772816"/>
            <a:ext cx="8964488" cy="4896544"/>
          </a:xfrm>
        </p:spPr>
        <p:txBody>
          <a:bodyPr>
            <a:normAutofit/>
          </a:bodyPr>
          <a:lstStyle/>
          <a:p>
            <a:r>
              <a:rPr lang="tr-TR" dirty="0" smtClean="0"/>
              <a:t>  </a:t>
            </a:r>
          </a:p>
          <a:p>
            <a:r>
              <a:rPr lang="tr-TR" dirty="0" smtClean="0"/>
              <a:t> Bedensel engeli olan yolcularımıza mümkün olan en yüksek konfor sağlanmalıdır. Araçlara rampalar ve özel tuvaletler yapılmalıdır .Engelli yolcularıma sık sık bir isteği olup olmadığı sorulmalı, kapıya yakın yere oturtulmalı, görme engelli yolcularımıza ; yolcu istek lambası, yolcu sehpası vb. gibi yerler öğretilmelidir. Yaşlı yolcular engelliler gibi özel ilgi isterler, gereken ilgi gösterilmeli, yapılacak yardım yaşlıların ihtiyaçlarına cevap vermelidir.</a:t>
            </a:r>
          </a:p>
          <a:p>
            <a:endParaRPr lang="tr-TR" dirty="0"/>
          </a:p>
          <a:p>
            <a:pPr marL="0" indent="0">
              <a:buNone/>
            </a:pPr>
            <a:endParaRPr lang="tr-TR" dirty="0"/>
          </a:p>
          <a:p>
            <a:endParaRPr lang="tr-TR" dirty="0"/>
          </a:p>
        </p:txBody>
      </p:sp>
    </p:spTree>
    <p:extLst>
      <p:ext uri="{BB962C8B-B14F-4D97-AF65-F5344CB8AC3E}">
        <p14:creationId xmlns:p14="http://schemas.microsoft.com/office/powerpoint/2010/main" val="28577311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Engelli Yolcular;</a:t>
            </a:r>
            <a:endParaRPr lang="tr-TR" dirty="0"/>
          </a:p>
        </p:txBody>
      </p:sp>
      <p:sp>
        <p:nvSpPr>
          <p:cNvPr id="3" name="İçerik Yer Tutucusu 2"/>
          <p:cNvSpPr>
            <a:spLocks noGrp="1"/>
          </p:cNvSpPr>
          <p:nvPr>
            <p:ph idx="1"/>
          </p:nvPr>
        </p:nvSpPr>
        <p:spPr/>
        <p:txBody>
          <a:bodyPr>
            <a:normAutofit/>
          </a:bodyPr>
          <a:lstStyle/>
          <a:p>
            <a:r>
              <a:rPr lang="tr-TR" dirty="0"/>
              <a:t>Engelliler kanunu çerçevesinde vücudu belli oranda engelli olanlar ile görme özürlü yolcuların araca binip inmesi için engelli rampaları olması , şayet yoksa onun için gereken kolaylığın yardımcı personel tarafından gösterilmesi ve refakatçısı var ise ona da yardımcı olunması  şarttır. Şayet engelli bir yolcunun refakatçisi yok ise mutlaka yardımcı personel tarafından onun duraklarda ihtiyaçları sorulmalı ve son varış yerinde de gelen sahiplerine teslim edilmelidir. </a:t>
            </a:r>
          </a:p>
        </p:txBody>
      </p:sp>
    </p:spTree>
    <p:extLst>
      <p:ext uri="{BB962C8B-B14F-4D97-AF65-F5344CB8AC3E}">
        <p14:creationId xmlns:p14="http://schemas.microsoft.com/office/powerpoint/2010/main" val="31428333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179512" y="2492896"/>
            <a:ext cx="8229600" cy="2204864"/>
          </a:xfrm>
        </p:spPr>
        <p:txBody>
          <a:bodyPr>
            <a:normAutofit fontScale="90000"/>
          </a:bodyPr>
          <a:lstStyle/>
          <a:p>
            <a:r>
              <a:rPr lang="tr-TR" b="1" dirty="0" smtClean="0"/>
              <a:t/>
            </a:r>
            <a:br>
              <a:rPr lang="tr-TR" b="1" dirty="0" smtClean="0"/>
            </a:br>
            <a:r>
              <a:rPr lang="tr-TR" b="1" dirty="0" smtClean="0"/>
              <a:t/>
            </a:r>
            <a:br>
              <a:rPr lang="tr-TR" b="1" dirty="0" smtClean="0"/>
            </a:br>
            <a:r>
              <a:rPr lang="tr-TR" b="1" dirty="0"/>
              <a:t/>
            </a:r>
            <a:br>
              <a:rPr lang="tr-TR" b="1" dirty="0"/>
            </a:br>
            <a:r>
              <a:rPr lang="tr-TR" b="1" dirty="0" smtClean="0"/>
              <a:t/>
            </a:r>
            <a:br>
              <a:rPr lang="tr-TR" b="1" dirty="0" smtClean="0"/>
            </a:br>
            <a:r>
              <a:rPr lang="tr-TR" b="1" dirty="0"/>
              <a:t> </a:t>
            </a:r>
            <a:r>
              <a:rPr lang="tr-TR" b="1" dirty="0" smtClean="0"/>
              <a:t>     </a:t>
            </a:r>
            <a:br>
              <a:rPr lang="tr-TR" b="1" dirty="0" smtClean="0"/>
            </a:br>
            <a:r>
              <a:rPr lang="tr-TR" b="1" dirty="0"/>
              <a:t> </a:t>
            </a:r>
            <a:r>
              <a:rPr lang="tr-TR" b="1" dirty="0" smtClean="0"/>
              <a:t>    D-Evcil </a:t>
            </a:r>
            <a:r>
              <a:rPr lang="tr-TR" b="1" dirty="0"/>
              <a:t>hayvan taşıyan yolcular</a:t>
            </a:r>
            <a:r>
              <a:rPr lang="tr-TR" dirty="0"/>
              <a:t/>
            </a:r>
            <a:br>
              <a:rPr lang="tr-TR" dirty="0"/>
            </a:br>
            <a:r>
              <a:rPr lang="tr-TR" b="1" dirty="0"/>
              <a:t> </a:t>
            </a:r>
            <a:r>
              <a:rPr lang="tr-TR" dirty="0"/>
              <a:t/>
            </a:r>
            <a:br>
              <a:rPr lang="tr-TR" dirty="0"/>
            </a:br>
            <a:endParaRPr lang="tr-TR" dirty="0"/>
          </a:p>
        </p:txBody>
      </p:sp>
    </p:spTree>
    <p:extLst>
      <p:ext uri="{BB962C8B-B14F-4D97-AF65-F5344CB8AC3E}">
        <p14:creationId xmlns:p14="http://schemas.microsoft.com/office/powerpoint/2010/main" val="35861116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Evcil Hayvanı Olan Yolcular:</a:t>
            </a:r>
            <a:endParaRPr lang="tr-TR" dirty="0"/>
          </a:p>
        </p:txBody>
      </p:sp>
      <p:sp>
        <p:nvSpPr>
          <p:cNvPr id="3" name="İçerik Yer Tutucusu 2"/>
          <p:cNvSpPr>
            <a:spLocks noGrp="1"/>
          </p:cNvSpPr>
          <p:nvPr>
            <p:ph idx="1"/>
          </p:nvPr>
        </p:nvSpPr>
        <p:spPr>
          <a:xfrm>
            <a:off x="395536" y="2204864"/>
            <a:ext cx="8229600" cy="3797776"/>
          </a:xfrm>
        </p:spPr>
        <p:txBody>
          <a:bodyPr/>
          <a:lstStyle/>
          <a:p>
            <a:r>
              <a:rPr lang="tr-TR" dirty="0" smtClean="0"/>
              <a:t>    Evcil hayvanı tanımına sadece köpek, kedi, ve küçük ötücü kuşlar girer. Evcil hayvan mutlaka hayvanın rahat edeceği taşıma kutusu ve kafesinde kabul edilmelidir. Evcil hayvanın aşılarının eksiksiz olduğunu aşı sertifikası sahibinin yanında olmalıdır. Hayvan bagaj bölümünde taşınır. Hayvanın hava alması ve ısınması sağlanmalıdır.</a:t>
            </a:r>
            <a:endParaRPr lang="tr-TR" dirty="0"/>
          </a:p>
        </p:txBody>
      </p:sp>
    </p:spTree>
    <p:extLst>
      <p:ext uri="{BB962C8B-B14F-4D97-AF65-F5344CB8AC3E}">
        <p14:creationId xmlns:p14="http://schemas.microsoft.com/office/powerpoint/2010/main" val="31026027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1700808"/>
            <a:ext cx="5976664" cy="4032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219604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980728"/>
            <a:ext cx="8280920" cy="56109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24294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323528" y="476672"/>
            <a:ext cx="8712968" cy="1872208"/>
          </a:xfrm>
        </p:spPr>
        <p:txBody>
          <a:bodyPr>
            <a:normAutofit fontScale="90000"/>
          </a:bodyPr>
          <a:lstStyle/>
          <a:p>
            <a:r>
              <a:rPr lang="tr-TR" b="1" dirty="0"/>
              <a:t> </a:t>
            </a:r>
            <a:r>
              <a:rPr lang="tr-TR" b="1" dirty="0" smtClean="0"/>
              <a:t/>
            </a:r>
            <a:br>
              <a:rPr lang="tr-TR" b="1" dirty="0" smtClean="0"/>
            </a:br>
            <a:r>
              <a:rPr lang="tr-TR" dirty="0"/>
              <a:t/>
            </a:r>
            <a:br>
              <a:rPr lang="tr-TR" dirty="0"/>
            </a:br>
            <a:r>
              <a:rPr lang="tr-TR" dirty="0" smtClean="0"/>
              <a:t/>
            </a:r>
            <a:br>
              <a:rPr lang="tr-TR" dirty="0" smtClean="0"/>
            </a:br>
            <a:r>
              <a:rPr lang="tr-TR" dirty="0"/>
              <a:t/>
            </a:r>
            <a:br>
              <a:rPr lang="tr-TR" dirty="0"/>
            </a:br>
            <a:r>
              <a:rPr lang="tr-TR" dirty="0" smtClean="0"/>
              <a:t/>
            </a:r>
            <a:br>
              <a:rPr lang="tr-TR" dirty="0" smtClean="0"/>
            </a:br>
            <a:r>
              <a:rPr lang="tr-TR" dirty="0"/>
              <a:t/>
            </a:r>
            <a:br>
              <a:rPr lang="tr-TR" dirty="0"/>
            </a:br>
            <a:r>
              <a:rPr lang="tr-TR" sz="4400" b="1" dirty="0" smtClean="0">
                <a:solidFill>
                  <a:srgbClr val="FFFF00"/>
                </a:solidFill>
              </a:rPr>
              <a:t>YOLCU </a:t>
            </a:r>
            <a:r>
              <a:rPr lang="tr-TR" sz="4400" b="1" dirty="0">
                <a:solidFill>
                  <a:srgbClr val="FFFF00"/>
                </a:solidFill>
              </a:rPr>
              <a:t>TAŞIMA KURALLARI  </a:t>
            </a:r>
            <a:r>
              <a:rPr lang="tr-TR" sz="4400" dirty="0">
                <a:solidFill>
                  <a:srgbClr val="FFFF00"/>
                </a:solidFill>
              </a:rPr>
              <a:t/>
            </a:r>
            <a:br>
              <a:rPr lang="tr-TR" sz="4400" dirty="0">
                <a:solidFill>
                  <a:srgbClr val="FFFF00"/>
                </a:solidFill>
              </a:rPr>
            </a:br>
            <a:r>
              <a:rPr lang="tr-TR" sz="4400" b="1" dirty="0" smtClean="0">
                <a:solidFill>
                  <a:srgbClr val="FFFF00"/>
                </a:solidFill>
              </a:rPr>
              <a:t>1).4925 </a:t>
            </a:r>
            <a:r>
              <a:rPr lang="tr-TR" sz="4400" b="1" dirty="0">
                <a:solidFill>
                  <a:srgbClr val="FFFF00"/>
                </a:solidFill>
              </a:rPr>
              <a:t>Sayılı Kanun ve Yönetmeliği</a:t>
            </a:r>
            <a:r>
              <a:rPr lang="tr-TR" sz="4400" dirty="0">
                <a:solidFill>
                  <a:srgbClr val="FFFF00"/>
                </a:solidFill>
              </a:rPr>
              <a:t>:</a:t>
            </a:r>
            <a:r>
              <a:rPr lang="tr-TR" sz="4400" dirty="0"/>
              <a:t/>
            </a:r>
            <a:br>
              <a:rPr lang="tr-TR" sz="4400" dirty="0"/>
            </a:br>
            <a:r>
              <a:rPr lang="tr-TR" dirty="0"/>
              <a:t> </a:t>
            </a:r>
          </a:p>
        </p:txBody>
      </p:sp>
      <p:sp>
        <p:nvSpPr>
          <p:cNvPr id="3" name="Alt Başlık 2"/>
          <p:cNvSpPr>
            <a:spLocks noGrp="1"/>
          </p:cNvSpPr>
          <p:nvPr>
            <p:ph type="subTitle" idx="1"/>
          </p:nvPr>
        </p:nvSpPr>
        <p:spPr>
          <a:xfrm>
            <a:off x="0" y="2852936"/>
            <a:ext cx="9144000" cy="3744416"/>
          </a:xfrm>
        </p:spPr>
        <p:txBody>
          <a:bodyPr>
            <a:normAutofit lnSpcReduction="10000"/>
          </a:bodyPr>
          <a:lstStyle/>
          <a:p>
            <a:endParaRPr lang="tr-TR" dirty="0" smtClean="0"/>
          </a:p>
          <a:p>
            <a:endParaRPr lang="tr-TR" dirty="0"/>
          </a:p>
          <a:p>
            <a:r>
              <a:rPr lang="tr-TR" dirty="0" smtClean="0">
                <a:solidFill>
                  <a:schemeClr val="bg1"/>
                </a:solidFill>
              </a:rPr>
              <a:t>                Taşımacılık </a:t>
            </a:r>
            <a:r>
              <a:rPr lang="tr-TR" dirty="0">
                <a:solidFill>
                  <a:schemeClr val="bg1"/>
                </a:solidFill>
              </a:rPr>
              <a:t>faaliyetleri için mali yeterlilik, mesleki yeterlilik</a:t>
            </a:r>
            <a:r>
              <a:rPr lang="tr-TR" dirty="0" smtClean="0">
                <a:solidFill>
                  <a:schemeClr val="bg1"/>
                </a:solidFill>
              </a:rPr>
              <a:t>, mesleki </a:t>
            </a:r>
            <a:r>
              <a:rPr lang="tr-TR" dirty="0">
                <a:solidFill>
                  <a:schemeClr val="bg1"/>
                </a:solidFill>
              </a:rPr>
              <a:t>saygınlık ilkelerine uygun olarak pazara giriş şartlarını</a:t>
            </a:r>
            <a:r>
              <a:rPr lang="tr-TR" dirty="0" smtClean="0">
                <a:solidFill>
                  <a:schemeClr val="bg1"/>
                </a:solidFill>
              </a:rPr>
              <a:t>,  gönderilen , yolcuların  </a:t>
            </a:r>
            <a:r>
              <a:rPr lang="tr-TR" dirty="0">
                <a:solidFill>
                  <a:schemeClr val="bg1"/>
                </a:solidFill>
              </a:rPr>
              <a:t>ve çalışanlarını haklarını </a:t>
            </a:r>
            <a:r>
              <a:rPr lang="tr-TR" dirty="0" smtClean="0">
                <a:solidFill>
                  <a:schemeClr val="bg1"/>
                </a:solidFill>
              </a:rPr>
              <a:t>sorumluluklarını  belirlemek , taşıt, araç , gereç </a:t>
            </a:r>
            <a:r>
              <a:rPr lang="tr-TR" dirty="0">
                <a:solidFill>
                  <a:schemeClr val="bg1"/>
                </a:solidFill>
              </a:rPr>
              <a:t>ve benzeri </a:t>
            </a:r>
            <a:r>
              <a:rPr lang="tr-TR" dirty="0" smtClean="0">
                <a:solidFill>
                  <a:schemeClr val="bg1"/>
                </a:solidFill>
              </a:rPr>
              <a:t>    vb.  faaliyetlerini belirlemek ,kanunlar </a:t>
            </a:r>
            <a:r>
              <a:rPr lang="tr-TR" dirty="0">
                <a:solidFill>
                  <a:schemeClr val="bg1"/>
                </a:solidFill>
              </a:rPr>
              <a:t>ve yönetmelikler çerçevesinde denetlemek ve kamunun daha çok </a:t>
            </a:r>
            <a:r>
              <a:rPr lang="tr-TR" dirty="0" smtClean="0">
                <a:solidFill>
                  <a:schemeClr val="bg1"/>
                </a:solidFill>
              </a:rPr>
              <a:t>yararlanma </a:t>
            </a:r>
            <a:r>
              <a:rPr lang="tr-TR" dirty="0">
                <a:solidFill>
                  <a:schemeClr val="bg1"/>
                </a:solidFill>
              </a:rPr>
              <a:t>imkanlarını sağlamaktır</a:t>
            </a:r>
            <a:r>
              <a:rPr lang="tr-TR" dirty="0"/>
              <a:t>.</a:t>
            </a:r>
          </a:p>
          <a:p>
            <a:endParaRPr lang="tr-TR" dirty="0"/>
          </a:p>
        </p:txBody>
      </p:sp>
    </p:spTree>
    <p:extLst>
      <p:ext uri="{BB962C8B-B14F-4D97-AF65-F5344CB8AC3E}">
        <p14:creationId xmlns:p14="http://schemas.microsoft.com/office/powerpoint/2010/main" val="14710026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980728"/>
            <a:ext cx="3638183" cy="51030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7904" y="1543050"/>
            <a:ext cx="5328592" cy="45407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178971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14400" y="692696"/>
            <a:ext cx="8229600" cy="1143000"/>
          </a:xfrm>
        </p:spPr>
        <p:txBody>
          <a:bodyPr>
            <a:normAutofit/>
          </a:bodyPr>
          <a:lstStyle/>
          <a:p>
            <a:r>
              <a:rPr lang="tr-TR" sz="3200" dirty="0" err="1"/>
              <a:t>Ü</a:t>
            </a:r>
            <a:r>
              <a:rPr lang="tr-TR" sz="3200" dirty="0" err="1" smtClean="0"/>
              <a:t>nvan</a:t>
            </a:r>
            <a:r>
              <a:rPr lang="tr-TR" sz="3200" dirty="0" smtClean="0"/>
              <a:t> Yazılması:</a:t>
            </a:r>
            <a:endParaRPr lang="tr-TR" sz="3200" dirty="0"/>
          </a:p>
        </p:txBody>
      </p:sp>
      <p:sp>
        <p:nvSpPr>
          <p:cNvPr id="3" name="İçerik Yer Tutucusu 2"/>
          <p:cNvSpPr>
            <a:spLocks noGrp="1"/>
          </p:cNvSpPr>
          <p:nvPr>
            <p:ph idx="1"/>
          </p:nvPr>
        </p:nvSpPr>
        <p:spPr>
          <a:xfrm>
            <a:off x="467544" y="1916832"/>
            <a:ext cx="8229600" cy="4389120"/>
          </a:xfrm>
        </p:spPr>
        <p:txBody>
          <a:bodyPr/>
          <a:lstStyle/>
          <a:p>
            <a:r>
              <a:rPr lang="tr-TR" dirty="0" smtClean="0"/>
              <a:t>    Dört tekerlekli araçların tümü araçların en az bir yerine unvan yazdırmak zorundadır. Örneğin İstanbul </a:t>
            </a:r>
            <a:r>
              <a:rPr lang="tr-TR" dirty="0" err="1" smtClean="0"/>
              <a:t>seyhat</a:t>
            </a:r>
            <a:r>
              <a:rPr lang="tr-TR" dirty="0" smtClean="0"/>
              <a:t>. Metro </a:t>
            </a:r>
            <a:r>
              <a:rPr lang="tr-TR" dirty="0" err="1" smtClean="0"/>
              <a:t>seyhat</a:t>
            </a:r>
            <a:r>
              <a:rPr lang="tr-TR" dirty="0" smtClean="0"/>
              <a:t>, Pamukkale </a:t>
            </a:r>
            <a:r>
              <a:rPr lang="tr-TR" dirty="0" err="1" smtClean="0"/>
              <a:t>seyhat</a:t>
            </a:r>
            <a:r>
              <a:rPr lang="tr-TR" dirty="0" smtClean="0"/>
              <a:t> gibi. Bu unvan yetki belgesinde de yazılı olmalı ve genel ahlaka uygun yazdırılmalıdır.</a:t>
            </a:r>
          </a:p>
          <a:p>
            <a:endParaRPr lang="tr-TR" dirty="0"/>
          </a:p>
        </p:txBody>
      </p:sp>
    </p:spTree>
    <p:extLst>
      <p:ext uri="{BB962C8B-B14F-4D97-AF65-F5344CB8AC3E}">
        <p14:creationId xmlns:p14="http://schemas.microsoft.com/office/powerpoint/2010/main" val="24148868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1268760"/>
            <a:ext cx="8640960" cy="1961456"/>
          </a:xfrm>
        </p:spPr>
        <p:txBody>
          <a:bodyPr>
            <a:normAutofit fontScale="90000"/>
          </a:bodyPr>
          <a:lstStyle/>
          <a:p>
            <a:r>
              <a:rPr lang="tr-TR" b="1" dirty="0" smtClean="0"/>
              <a:t/>
            </a:r>
            <a:br>
              <a:rPr lang="tr-TR" b="1" dirty="0" smtClean="0"/>
            </a:br>
            <a:r>
              <a:rPr lang="tr-TR" b="1" dirty="0" smtClean="0"/>
              <a:t>     </a:t>
            </a:r>
            <a:br>
              <a:rPr lang="tr-TR" b="1" dirty="0" smtClean="0"/>
            </a:br>
            <a:r>
              <a:rPr lang="tr-TR" sz="3600" b="1" dirty="0" smtClean="0"/>
              <a:t>6-Taşıtlarda </a:t>
            </a:r>
            <a:r>
              <a:rPr lang="tr-TR" sz="3600" b="1" dirty="0"/>
              <a:t>Taşıt Kartı Bulundurma Zorunluluğu</a:t>
            </a:r>
            <a:r>
              <a:rPr lang="tr-TR" dirty="0"/>
              <a:t/>
            </a:r>
            <a:br>
              <a:rPr lang="tr-TR" dirty="0"/>
            </a:br>
            <a:endParaRPr lang="tr-TR" dirty="0"/>
          </a:p>
        </p:txBody>
      </p:sp>
      <p:sp>
        <p:nvSpPr>
          <p:cNvPr id="3" name="İçerik Yer Tutucusu 2"/>
          <p:cNvSpPr>
            <a:spLocks noGrp="1"/>
          </p:cNvSpPr>
          <p:nvPr>
            <p:ph idx="1"/>
          </p:nvPr>
        </p:nvSpPr>
        <p:spPr>
          <a:xfrm>
            <a:off x="457200" y="2996952"/>
            <a:ext cx="8229600" cy="3240360"/>
          </a:xfrm>
        </p:spPr>
        <p:txBody>
          <a:bodyPr/>
          <a:lstStyle/>
          <a:p>
            <a:endParaRPr lang="tr-TR" dirty="0" smtClean="0"/>
          </a:p>
          <a:p>
            <a:endParaRPr lang="tr-TR" dirty="0"/>
          </a:p>
          <a:p>
            <a:endParaRPr lang="tr-TR" dirty="0" smtClean="0"/>
          </a:p>
          <a:p>
            <a:r>
              <a:rPr lang="tr-TR" dirty="0" smtClean="0"/>
              <a:t>belgede </a:t>
            </a:r>
            <a:r>
              <a:rPr lang="tr-TR" dirty="0"/>
              <a:t>belgenin başlangıç ve bitiş tarihleri , ile taşıta ait tüm bilgiler yer Yetki sahipleri taşıtlarında   taşıt kartlarının asılları bulundurmak zorundadır</a:t>
            </a:r>
            <a:r>
              <a:rPr lang="tr-TR" dirty="0" smtClean="0"/>
              <a:t>. Aksi takdirde cezaya tabi olurlar.</a:t>
            </a:r>
            <a:endParaRPr lang="tr-TR" dirty="0"/>
          </a:p>
          <a:p>
            <a:endParaRPr lang="tr-TR" dirty="0"/>
          </a:p>
        </p:txBody>
      </p:sp>
    </p:spTree>
    <p:extLst>
      <p:ext uri="{BB962C8B-B14F-4D97-AF65-F5344CB8AC3E}">
        <p14:creationId xmlns:p14="http://schemas.microsoft.com/office/powerpoint/2010/main" val="18998408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27584" y="764704"/>
            <a:ext cx="8229600" cy="2016224"/>
          </a:xfrm>
        </p:spPr>
        <p:txBody>
          <a:bodyPr>
            <a:normAutofit fontScale="90000"/>
          </a:bodyPr>
          <a:lstStyle/>
          <a:p>
            <a:r>
              <a:rPr lang="tr-TR" b="1" dirty="0" smtClean="0"/>
              <a:t/>
            </a:r>
            <a:br>
              <a:rPr lang="tr-TR" b="1" dirty="0" smtClean="0"/>
            </a:br>
            <a:r>
              <a:rPr lang="tr-TR" b="1" dirty="0" smtClean="0"/>
              <a:t/>
            </a:r>
            <a:br>
              <a:rPr lang="tr-TR" b="1" dirty="0" smtClean="0"/>
            </a:br>
            <a:r>
              <a:rPr lang="tr-TR" b="1" dirty="0" smtClean="0"/>
              <a:t/>
            </a:r>
            <a:br>
              <a:rPr lang="tr-TR" b="1" dirty="0" smtClean="0"/>
            </a:br>
            <a:r>
              <a:rPr lang="tr-TR" sz="3600" b="1" dirty="0" smtClean="0"/>
              <a:t>7-Taşıt </a:t>
            </a:r>
            <a:r>
              <a:rPr lang="tr-TR" sz="3600" b="1" dirty="0"/>
              <a:t>belgesinin  </a:t>
            </a:r>
            <a:r>
              <a:rPr lang="tr-TR" sz="3600" b="1" dirty="0" smtClean="0"/>
              <a:t>kullanılması </a:t>
            </a:r>
            <a:r>
              <a:rPr lang="tr-TR" sz="3600" b="1" dirty="0"/>
              <a:t>ve istisnai haller</a:t>
            </a:r>
            <a:r>
              <a:rPr lang="tr-TR" dirty="0"/>
              <a:t/>
            </a:r>
            <a:br>
              <a:rPr lang="tr-TR" dirty="0"/>
            </a:br>
            <a:endParaRPr lang="tr-TR" dirty="0"/>
          </a:p>
        </p:txBody>
      </p:sp>
      <p:sp>
        <p:nvSpPr>
          <p:cNvPr id="3" name="İçerik Yer Tutucusu 2"/>
          <p:cNvSpPr>
            <a:spLocks noGrp="1"/>
          </p:cNvSpPr>
          <p:nvPr>
            <p:ph idx="1"/>
          </p:nvPr>
        </p:nvSpPr>
        <p:spPr>
          <a:xfrm>
            <a:off x="179512" y="2492896"/>
            <a:ext cx="8784976" cy="3024336"/>
          </a:xfrm>
        </p:spPr>
        <p:txBody>
          <a:bodyPr>
            <a:normAutofit fontScale="92500" lnSpcReduction="10000"/>
          </a:bodyPr>
          <a:lstStyle/>
          <a:p>
            <a:endParaRPr lang="tr-TR" i="1" dirty="0" smtClean="0"/>
          </a:p>
          <a:p>
            <a:endParaRPr lang="tr-TR" i="1" dirty="0" smtClean="0"/>
          </a:p>
          <a:p>
            <a:endParaRPr lang="tr-TR" i="1" dirty="0"/>
          </a:p>
          <a:p>
            <a:r>
              <a:rPr lang="tr-TR" dirty="0" smtClean="0"/>
              <a:t>     Taşıtlarda </a:t>
            </a:r>
            <a:r>
              <a:rPr lang="tr-TR" dirty="0"/>
              <a:t>meydana gelebilecek bir arıza halinde başkaca firmadan aynı yetkili olmak  ve </a:t>
            </a:r>
            <a:r>
              <a:rPr lang="tr-TR" dirty="0" smtClean="0"/>
              <a:t> </a:t>
            </a:r>
            <a:r>
              <a:rPr lang="tr-TR" dirty="0" err="1" smtClean="0"/>
              <a:t>özmal</a:t>
            </a:r>
            <a:r>
              <a:rPr lang="tr-TR" dirty="0" smtClean="0"/>
              <a:t>  taşıt </a:t>
            </a:r>
            <a:r>
              <a:rPr lang="tr-TR" dirty="0"/>
              <a:t>olmak </a:t>
            </a:r>
            <a:r>
              <a:rPr lang="tr-TR" dirty="0" smtClean="0"/>
              <a:t>kaydıyla </a:t>
            </a:r>
            <a:r>
              <a:rPr lang="tr-TR" dirty="0"/>
              <a:t>geçici olarak kullanabilirler</a:t>
            </a:r>
            <a:r>
              <a:rPr lang="tr-TR" dirty="0" smtClean="0"/>
              <a:t>.</a:t>
            </a:r>
          </a:p>
          <a:p>
            <a:r>
              <a:rPr lang="tr-TR" dirty="0"/>
              <a:t> </a:t>
            </a:r>
            <a:r>
              <a:rPr lang="tr-TR" dirty="0" smtClean="0"/>
              <a:t>    Bu </a:t>
            </a:r>
            <a:r>
              <a:rPr lang="tr-TR" dirty="0"/>
              <a:t>süre 7 günü </a:t>
            </a:r>
            <a:r>
              <a:rPr lang="tr-TR" dirty="0" smtClean="0"/>
              <a:t>geçmez . Koltuk </a:t>
            </a:r>
            <a:r>
              <a:rPr lang="tr-TR" dirty="0"/>
              <a:t>kapasitesi artırılan bir yolcu taşıtı bu belgeye kayıt yapılamaz</a:t>
            </a:r>
          </a:p>
        </p:txBody>
      </p:sp>
    </p:spTree>
    <p:extLst>
      <p:ext uri="{BB962C8B-B14F-4D97-AF65-F5344CB8AC3E}">
        <p14:creationId xmlns:p14="http://schemas.microsoft.com/office/powerpoint/2010/main" val="39934433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b="1" dirty="0"/>
              <a:t>8-Terminaller</a:t>
            </a:r>
            <a:r>
              <a:rPr lang="tr-TR" sz="3200" dirty="0"/>
              <a:t> :</a:t>
            </a:r>
          </a:p>
        </p:txBody>
      </p:sp>
      <p:sp>
        <p:nvSpPr>
          <p:cNvPr id="3" name="İçerik Yer Tutucusu 2"/>
          <p:cNvSpPr>
            <a:spLocks noGrp="1"/>
          </p:cNvSpPr>
          <p:nvPr>
            <p:ph idx="1"/>
          </p:nvPr>
        </p:nvSpPr>
        <p:spPr/>
        <p:txBody>
          <a:bodyPr/>
          <a:lstStyle/>
          <a:p>
            <a:r>
              <a:rPr lang="tr-TR" dirty="0"/>
              <a:t> </a:t>
            </a:r>
            <a:endParaRPr lang="tr-TR" dirty="0" smtClean="0"/>
          </a:p>
          <a:p>
            <a:r>
              <a:rPr lang="tr-TR" dirty="0" smtClean="0"/>
              <a:t>    Şehir içi , yurt </a:t>
            </a:r>
            <a:r>
              <a:rPr lang="tr-TR" dirty="0"/>
              <a:t>içi </a:t>
            </a:r>
            <a:r>
              <a:rPr lang="tr-TR" dirty="0" smtClean="0"/>
              <a:t>veya    uluslar arası  </a:t>
            </a:r>
            <a:r>
              <a:rPr lang="tr-TR" dirty="0"/>
              <a:t>taşımacılıkta </a:t>
            </a:r>
            <a:r>
              <a:rPr lang="tr-TR" dirty="0" smtClean="0"/>
              <a:t>   terminaller  </a:t>
            </a:r>
            <a:r>
              <a:rPr lang="tr-TR" dirty="0"/>
              <a:t>kamu veya özel     sektör olarak gerekli izinler alındıktan sonra </a:t>
            </a:r>
            <a:r>
              <a:rPr lang="tr-TR" dirty="0" smtClean="0"/>
              <a:t>yapılabilir . </a:t>
            </a:r>
          </a:p>
          <a:p>
            <a:r>
              <a:rPr lang="tr-TR" dirty="0"/>
              <a:t> </a:t>
            </a:r>
            <a:r>
              <a:rPr lang="tr-TR" dirty="0" smtClean="0"/>
              <a:t>   Terminal </a:t>
            </a:r>
            <a:r>
              <a:rPr lang="tr-TR" dirty="0"/>
              <a:t>alanlarının en az 2000 </a:t>
            </a:r>
            <a:r>
              <a:rPr lang="tr-TR" dirty="0" smtClean="0"/>
              <a:t>m2 </a:t>
            </a:r>
            <a:r>
              <a:rPr lang="tr-TR" sz="3200" dirty="0" smtClean="0"/>
              <a:t>imarlı</a:t>
            </a:r>
            <a:r>
              <a:rPr lang="tr-TR" dirty="0" smtClean="0"/>
              <a:t> </a:t>
            </a:r>
            <a:r>
              <a:rPr lang="tr-TR" dirty="0"/>
              <a:t>ve planlı bir alanda olması </a:t>
            </a:r>
            <a:r>
              <a:rPr lang="tr-TR" dirty="0" smtClean="0"/>
              <a:t>şarttır . Ayrıca </a:t>
            </a:r>
            <a:r>
              <a:rPr lang="tr-TR" dirty="0"/>
              <a:t>yolcu ihtiyaçlarını karşılayacak tüm donanımlarında olması gerekir</a:t>
            </a:r>
          </a:p>
        </p:txBody>
      </p:sp>
    </p:spTree>
    <p:extLst>
      <p:ext uri="{BB962C8B-B14F-4D97-AF65-F5344CB8AC3E}">
        <p14:creationId xmlns:p14="http://schemas.microsoft.com/office/powerpoint/2010/main" val="41056305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052736"/>
            <a:ext cx="8956496" cy="1296144"/>
          </a:xfrm>
        </p:spPr>
        <p:txBody>
          <a:bodyPr>
            <a:normAutofit fontScale="90000"/>
          </a:bodyPr>
          <a:lstStyle/>
          <a:p>
            <a:r>
              <a:rPr lang="tr-TR" b="1" dirty="0" smtClean="0"/>
              <a:t/>
            </a:r>
            <a:br>
              <a:rPr lang="tr-TR" b="1" dirty="0" smtClean="0"/>
            </a:br>
            <a:r>
              <a:rPr lang="tr-TR" sz="3600" b="1" dirty="0" smtClean="0"/>
              <a:t>9-Terminal </a:t>
            </a:r>
            <a:r>
              <a:rPr lang="tr-TR" sz="3600" b="1" dirty="0"/>
              <a:t>Kullanma Zorunluluğu ve Ara Duraklar:</a:t>
            </a:r>
            <a:r>
              <a:rPr lang="tr-TR" dirty="0"/>
              <a:t/>
            </a:r>
            <a:br>
              <a:rPr lang="tr-TR" dirty="0"/>
            </a:br>
            <a:endParaRPr lang="tr-TR" dirty="0"/>
          </a:p>
        </p:txBody>
      </p:sp>
      <p:sp>
        <p:nvSpPr>
          <p:cNvPr id="3" name="İçerik Yer Tutucusu 2"/>
          <p:cNvSpPr>
            <a:spLocks noGrp="1"/>
          </p:cNvSpPr>
          <p:nvPr>
            <p:ph idx="1"/>
          </p:nvPr>
        </p:nvSpPr>
        <p:spPr>
          <a:xfrm>
            <a:off x="323528" y="2060848"/>
            <a:ext cx="8568952" cy="3240360"/>
          </a:xfrm>
        </p:spPr>
        <p:txBody>
          <a:bodyPr>
            <a:normAutofit lnSpcReduction="10000"/>
          </a:bodyPr>
          <a:lstStyle/>
          <a:p>
            <a:endParaRPr lang="tr-TR" dirty="0" smtClean="0"/>
          </a:p>
          <a:p>
            <a:endParaRPr lang="tr-TR" dirty="0" smtClean="0"/>
          </a:p>
          <a:p>
            <a:r>
              <a:rPr lang="tr-TR" dirty="0" smtClean="0"/>
              <a:t>    Tarifeli </a:t>
            </a:r>
            <a:r>
              <a:rPr lang="tr-TR" dirty="0"/>
              <a:t>yolcu taşımalarında kalkışların ve varışların  bir terminalden yapılması zorunludur. Terminal ve ara durakların dışında yolcu indirilip </a:t>
            </a:r>
            <a:r>
              <a:rPr lang="tr-TR" dirty="0" smtClean="0"/>
              <a:t>bindirilemez . </a:t>
            </a:r>
          </a:p>
          <a:p>
            <a:r>
              <a:rPr lang="tr-TR" dirty="0"/>
              <a:t> </a:t>
            </a:r>
            <a:r>
              <a:rPr lang="tr-TR" dirty="0" smtClean="0"/>
              <a:t>  Ara </a:t>
            </a:r>
            <a:r>
              <a:rPr lang="tr-TR" dirty="0"/>
              <a:t>duraklardan bilet satışı yapabilmek ve yolcu almak için yetki belgesine sahip bir şube veya acente olması şarttır.</a:t>
            </a:r>
          </a:p>
          <a:p>
            <a:endParaRPr lang="tr-TR" dirty="0"/>
          </a:p>
        </p:txBody>
      </p:sp>
    </p:spTree>
    <p:extLst>
      <p:ext uri="{BB962C8B-B14F-4D97-AF65-F5344CB8AC3E}">
        <p14:creationId xmlns:p14="http://schemas.microsoft.com/office/powerpoint/2010/main" val="30375178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908720"/>
            <a:ext cx="8229600" cy="938368"/>
          </a:xfrm>
        </p:spPr>
        <p:txBody>
          <a:bodyPr>
            <a:normAutofit/>
          </a:bodyPr>
          <a:lstStyle/>
          <a:p>
            <a:r>
              <a:rPr lang="tr-TR" sz="3200" b="1" dirty="0" smtClean="0"/>
              <a:t>10-Yolcu </a:t>
            </a:r>
            <a:r>
              <a:rPr lang="tr-TR" sz="3200" b="1" dirty="0"/>
              <a:t>Bileti</a:t>
            </a:r>
            <a:r>
              <a:rPr lang="tr-TR" sz="3200" dirty="0"/>
              <a:t>:</a:t>
            </a:r>
          </a:p>
        </p:txBody>
      </p:sp>
      <p:sp>
        <p:nvSpPr>
          <p:cNvPr id="3" name="İçerik Yer Tutucusu 2"/>
          <p:cNvSpPr>
            <a:spLocks noGrp="1"/>
          </p:cNvSpPr>
          <p:nvPr>
            <p:ph idx="1"/>
          </p:nvPr>
        </p:nvSpPr>
        <p:spPr/>
        <p:txBody>
          <a:bodyPr/>
          <a:lstStyle/>
          <a:p>
            <a:endParaRPr lang="tr-TR" dirty="0" smtClean="0"/>
          </a:p>
          <a:p>
            <a:r>
              <a:rPr lang="tr-TR" dirty="0" smtClean="0"/>
              <a:t>    Tarifeli </a:t>
            </a:r>
            <a:r>
              <a:rPr lang="tr-TR" dirty="0"/>
              <a:t>taşımalarda her yolcu için bir bilet </a:t>
            </a:r>
            <a:r>
              <a:rPr lang="tr-TR" dirty="0" smtClean="0"/>
              <a:t>düzenlenmesi</a:t>
            </a:r>
            <a:r>
              <a:rPr lang="tr-TR" sz="3200" dirty="0" smtClean="0"/>
              <a:t> </a:t>
            </a:r>
            <a:r>
              <a:rPr lang="tr-TR" dirty="0"/>
              <a:t>şarttır. Yolcu biletlerinde yolcu bilgileri ve koltuk numarası ile yolcu haklarının neler olduğu da </a:t>
            </a:r>
            <a:r>
              <a:rPr lang="tr-TR" dirty="0" smtClean="0"/>
              <a:t>yazılıdır . Yolcu biletleri internet aracılığı ile, yazıhaneden veya telefonla alınabilir.</a:t>
            </a:r>
          </a:p>
          <a:p>
            <a:r>
              <a:rPr lang="tr-TR" dirty="0"/>
              <a:t> </a:t>
            </a:r>
            <a:r>
              <a:rPr lang="tr-TR" dirty="0" smtClean="0"/>
              <a:t>   Bilet </a:t>
            </a:r>
            <a:r>
              <a:rPr lang="tr-TR" dirty="0"/>
              <a:t>iptallerinin 24 saat önce yapılması ile alınan para iade edilir. 12 kala yapılan iptallerde 6 aylık açık bilet kesmek zorundadır.</a:t>
            </a:r>
          </a:p>
          <a:p>
            <a:endParaRPr lang="tr-TR" dirty="0"/>
          </a:p>
        </p:txBody>
      </p:sp>
    </p:spTree>
    <p:extLst>
      <p:ext uri="{BB962C8B-B14F-4D97-AF65-F5344CB8AC3E}">
        <p14:creationId xmlns:p14="http://schemas.microsoft.com/office/powerpoint/2010/main" val="14316745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Yolcu bileti</a:t>
            </a:r>
            <a:endParaRPr lang="tr-TR"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4" y="2492896"/>
            <a:ext cx="7416824" cy="33843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172947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59632" y="1124744"/>
            <a:ext cx="8229600" cy="1143000"/>
          </a:xfrm>
        </p:spPr>
        <p:txBody>
          <a:bodyPr>
            <a:normAutofit fontScale="90000"/>
          </a:bodyPr>
          <a:lstStyle/>
          <a:p>
            <a:r>
              <a:rPr lang="tr-TR" b="1" dirty="0" smtClean="0"/>
              <a:t/>
            </a:r>
            <a:br>
              <a:rPr lang="tr-TR" b="1" dirty="0" smtClean="0"/>
            </a:br>
            <a:r>
              <a:rPr lang="tr-TR" b="1" dirty="0" smtClean="0"/>
              <a:t>11-Taşıma </a:t>
            </a:r>
            <a:r>
              <a:rPr lang="tr-TR" b="1" dirty="0"/>
              <a:t>sözleşmesi</a:t>
            </a:r>
            <a:r>
              <a:rPr lang="tr-TR" dirty="0"/>
              <a:t/>
            </a:r>
            <a:br>
              <a:rPr lang="tr-TR" dirty="0"/>
            </a:br>
            <a:endParaRPr lang="tr-TR" dirty="0"/>
          </a:p>
        </p:txBody>
      </p:sp>
      <p:sp>
        <p:nvSpPr>
          <p:cNvPr id="3" name="İçerik Yer Tutucusu 2"/>
          <p:cNvSpPr>
            <a:spLocks noGrp="1"/>
          </p:cNvSpPr>
          <p:nvPr>
            <p:ph idx="1"/>
          </p:nvPr>
        </p:nvSpPr>
        <p:spPr/>
        <p:txBody>
          <a:bodyPr/>
          <a:lstStyle/>
          <a:p>
            <a:endParaRPr lang="tr-TR" dirty="0" smtClean="0"/>
          </a:p>
          <a:p>
            <a:r>
              <a:rPr lang="tr-TR" dirty="0" smtClean="0"/>
              <a:t>Tarifesiz </a:t>
            </a:r>
            <a:r>
              <a:rPr lang="tr-TR" dirty="0"/>
              <a:t>yolcu taşımalarında taşıma sözleşmesi yapılması </a:t>
            </a:r>
            <a:r>
              <a:rPr lang="tr-TR" dirty="0" smtClean="0"/>
              <a:t>zorunludur .</a:t>
            </a:r>
            <a:r>
              <a:rPr lang="tr-TR" dirty="0"/>
              <a:t>Taşıma sözleşmesinde tarafların ad ve </a:t>
            </a:r>
            <a:r>
              <a:rPr lang="tr-TR" dirty="0" smtClean="0"/>
              <a:t>soyadları , kalkış </a:t>
            </a:r>
            <a:r>
              <a:rPr lang="tr-TR" dirty="0"/>
              <a:t>varış </a:t>
            </a:r>
            <a:r>
              <a:rPr lang="tr-TR" dirty="0" smtClean="0"/>
              <a:t>yerleri ,tarih </a:t>
            </a:r>
            <a:r>
              <a:rPr lang="tr-TR" dirty="0"/>
              <a:t>ver gün saat ile taşıma güzergahı belirtilmek zorunda olduğu gibi koltuk numaralarına göre bir yolcu listesinin olması zorunludur.</a:t>
            </a:r>
          </a:p>
          <a:p>
            <a:endParaRPr lang="tr-TR" dirty="0"/>
          </a:p>
        </p:txBody>
      </p:sp>
    </p:spTree>
    <p:extLst>
      <p:ext uri="{BB962C8B-B14F-4D97-AF65-F5344CB8AC3E}">
        <p14:creationId xmlns:p14="http://schemas.microsoft.com/office/powerpoint/2010/main" val="239158089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Taşıma sözleşmesi  örnek</a:t>
            </a:r>
            <a:endParaRPr lang="tr-TR"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87624" y="1935163"/>
            <a:ext cx="6696744" cy="48062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12951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4440" y="476672"/>
            <a:ext cx="8928992" cy="1008112"/>
          </a:xfrm>
        </p:spPr>
        <p:txBody>
          <a:bodyPr>
            <a:normAutofit/>
          </a:bodyPr>
          <a:lstStyle/>
          <a:p>
            <a:r>
              <a:rPr lang="tr-TR" sz="2400" dirty="0" smtClean="0"/>
              <a:t>Yolcuyu Araca Alma; (Yolcular yolculuk süresince bizim konuklarımızdır).</a:t>
            </a:r>
            <a:endParaRPr lang="tr-TR" sz="2400" dirty="0"/>
          </a:p>
        </p:txBody>
      </p:sp>
      <p:sp>
        <p:nvSpPr>
          <p:cNvPr id="3" name="İçerik Yer Tutucusu 2"/>
          <p:cNvSpPr>
            <a:spLocks noGrp="1"/>
          </p:cNvSpPr>
          <p:nvPr>
            <p:ph idx="1"/>
          </p:nvPr>
        </p:nvSpPr>
        <p:spPr>
          <a:xfrm>
            <a:off x="179512" y="2564904"/>
            <a:ext cx="8712968" cy="3509744"/>
          </a:xfrm>
        </p:spPr>
        <p:txBody>
          <a:bodyPr/>
          <a:lstStyle/>
          <a:p>
            <a:r>
              <a:rPr lang="tr-TR" dirty="0" smtClean="0"/>
              <a:t>    Karşılamanı Önemi; Konuklar güler yüzle karşılanmalı ve ağırlanmalı. Yolcuların yolculuk yapacakları araçla ve araç personeli ile ilk karşılaştıkları nokta önemlidir İlk izlenimler, yolculuğun gidişi hakkındaki ilk yorumlar bu alanda yapılır. Yolcuları karşılama ve yolcu koltuklarına yönlendirme görevi hostesindir.</a:t>
            </a:r>
            <a:endParaRPr lang="tr-TR" dirty="0"/>
          </a:p>
        </p:txBody>
      </p:sp>
    </p:spTree>
    <p:extLst>
      <p:ext uri="{BB962C8B-B14F-4D97-AF65-F5344CB8AC3E}">
        <p14:creationId xmlns:p14="http://schemas.microsoft.com/office/powerpoint/2010/main" val="7355602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14400" y="1052736"/>
            <a:ext cx="8229600" cy="1575048"/>
          </a:xfrm>
        </p:spPr>
        <p:txBody>
          <a:bodyPr>
            <a:normAutofit fontScale="90000"/>
          </a:bodyPr>
          <a:lstStyle/>
          <a:p>
            <a:r>
              <a:rPr lang="tr-TR" b="1" dirty="0" smtClean="0"/>
              <a:t/>
            </a:r>
            <a:br>
              <a:rPr lang="tr-TR" b="1" dirty="0" smtClean="0"/>
            </a:br>
            <a:r>
              <a:rPr lang="tr-TR" b="1" dirty="0" smtClean="0"/>
              <a:t/>
            </a:r>
            <a:br>
              <a:rPr lang="tr-TR" b="1" dirty="0" smtClean="0"/>
            </a:br>
            <a:r>
              <a:rPr lang="tr-TR" b="1" dirty="0"/>
              <a:t/>
            </a:r>
            <a:br>
              <a:rPr lang="tr-TR" b="1" dirty="0"/>
            </a:br>
            <a:r>
              <a:rPr lang="tr-TR" b="1" dirty="0" smtClean="0"/>
              <a:t/>
            </a:r>
            <a:br>
              <a:rPr lang="tr-TR" b="1" dirty="0" smtClean="0"/>
            </a:br>
            <a:r>
              <a:rPr lang="tr-TR" b="1" dirty="0"/>
              <a:t/>
            </a:r>
            <a:br>
              <a:rPr lang="tr-TR" b="1" dirty="0"/>
            </a:br>
            <a:r>
              <a:rPr lang="tr-TR" b="1" dirty="0" smtClean="0"/>
              <a:t/>
            </a:r>
            <a:br>
              <a:rPr lang="tr-TR" b="1" dirty="0" smtClean="0"/>
            </a:br>
            <a:r>
              <a:rPr lang="tr-TR" b="1" dirty="0" smtClean="0"/>
              <a:t>12-Yolcu </a:t>
            </a:r>
            <a:r>
              <a:rPr lang="tr-TR" b="1" dirty="0"/>
              <a:t>Taşımalarında bagaj</a:t>
            </a:r>
            <a:r>
              <a:rPr lang="tr-TR" dirty="0"/>
              <a:t/>
            </a:r>
            <a:br>
              <a:rPr lang="tr-TR" dirty="0"/>
            </a:br>
            <a:endParaRPr lang="tr-TR" dirty="0"/>
          </a:p>
        </p:txBody>
      </p:sp>
      <p:sp>
        <p:nvSpPr>
          <p:cNvPr id="3" name="İçerik Yer Tutucusu 2"/>
          <p:cNvSpPr>
            <a:spLocks noGrp="1"/>
          </p:cNvSpPr>
          <p:nvPr>
            <p:ph idx="1"/>
          </p:nvPr>
        </p:nvSpPr>
        <p:spPr/>
        <p:txBody>
          <a:bodyPr/>
          <a:lstStyle/>
          <a:p>
            <a:endParaRPr lang="tr-TR" dirty="0" smtClean="0"/>
          </a:p>
          <a:p>
            <a:endParaRPr lang="tr-TR" dirty="0" smtClean="0"/>
          </a:p>
          <a:p>
            <a:r>
              <a:rPr lang="tr-TR" dirty="0" smtClean="0"/>
              <a:t>30 </a:t>
            </a:r>
            <a:r>
              <a:rPr lang="tr-TR" dirty="0"/>
              <a:t>kg kadar yolcu bagajı taşınabilir. Bagaj numarası ve yolcu bileti birlikte kupon verilir.</a:t>
            </a:r>
            <a:r>
              <a:rPr lang="tr-TR" i="1" dirty="0"/>
              <a:t> </a:t>
            </a:r>
            <a:r>
              <a:rPr lang="tr-TR" dirty="0"/>
              <a:t>Sahipsiz veya bir başkasının bagajı taşınamaz. Küçük canlı hayvanların taşınması ona uygun kafeste ve ona ayrılmış bölümde ancak taşınabilir.</a:t>
            </a:r>
          </a:p>
          <a:p>
            <a:endParaRPr lang="tr-TR" dirty="0"/>
          </a:p>
        </p:txBody>
      </p:sp>
    </p:spTree>
    <p:extLst>
      <p:ext uri="{BB962C8B-B14F-4D97-AF65-F5344CB8AC3E}">
        <p14:creationId xmlns:p14="http://schemas.microsoft.com/office/powerpoint/2010/main" val="309356430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71742" y="1935163"/>
            <a:ext cx="8200515" cy="438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60879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Yolcu Sayımı:</a:t>
            </a:r>
            <a:endParaRPr lang="tr-TR" dirty="0"/>
          </a:p>
        </p:txBody>
      </p:sp>
      <p:sp>
        <p:nvSpPr>
          <p:cNvPr id="3" name="İçerik Yer Tutucusu 2"/>
          <p:cNvSpPr>
            <a:spLocks noGrp="1"/>
          </p:cNvSpPr>
          <p:nvPr>
            <p:ph idx="1"/>
          </p:nvPr>
        </p:nvSpPr>
        <p:spPr/>
        <p:txBody>
          <a:bodyPr>
            <a:normAutofit lnSpcReduction="10000"/>
          </a:bodyPr>
          <a:lstStyle/>
          <a:p>
            <a:r>
              <a:rPr lang="tr-TR" dirty="0" smtClean="0"/>
              <a:t>    Yolcu listesi alındıktan sonra araç içindeki yolcular listeye göre kontrol edilir. Ara duraklarda binen yolcu sayısı 10 dan fazla ise, kalkış anonsu tekrar yapılır. Eksik yolcu varise peron görevlisine , kalite kontrol çalışanına veya yazıhaneye  bilgisi verilip anons yapılması sağlanır. Yapılan anonsa rağmen yolcu gelmemiş ise, ilgili görevlinin bilgisi dahilinde araç </a:t>
            </a:r>
            <a:r>
              <a:rPr lang="tr-TR" dirty="0" err="1" smtClean="0"/>
              <a:t>araç</a:t>
            </a:r>
            <a:r>
              <a:rPr lang="tr-TR" dirty="0" smtClean="0"/>
              <a:t> perondan hareket ettirilir. Araç perondan ayrılmadan emniyet kemeri takılması anonsu yapılır.</a:t>
            </a:r>
          </a:p>
          <a:p>
            <a:r>
              <a:rPr lang="tr-TR" dirty="0"/>
              <a:t> </a:t>
            </a:r>
            <a:r>
              <a:rPr lang="tr-TR" dirty="0" smtClean="0"/>
              <a:t>  </a:t>
            </a:r>
            <a:r>
              <a:rPr lang="tr-TR" dirty="0" err="1" smtClean="0"/>
              <a:t>Arac</a:t>
            </a:r>
            <a:r>
              <a:rPr lang="tr-TR" dirty="0" smtClean="0"/>
              <a:t> iç sıcaklığı 24 c olmalıdır. Aracın içinde sürekli havalandırması sağlanmalıdır. </a:t>
            </a:r>
            <a:endParaRPr lang="tr-TR" dirty="0"/>
          </a:p>
        </p:txBody>
      </p:sp>
    </p:spTree>
    <p:extLst>
      <p:ext uri="{BB962C8B-B14F-4D97-AF65-F5344CB8AC3E}">
        <p14:creationId xmlns:p14="http://schemas.microsoft.com/office/powerpoint/2010/main" val="15009735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3802062"/>
          </a:xfrm>
        </p:spPr>
        <p:txBody>
          <a:bodyPr>
            <a:normAutofit/>
          </a:bodyPr>
          <a:lstStyle/>
          <a:p>
            <a:r>
              <a:rPr lang="tr-TR" b="1" dirty="0" smtClean="0"/>
              <a:t/>
            </a:r>
            <a:br>
              <a:rPr lang="tr-TR" b="1" dirty="0" smtClean="0"/>
            </a:br>
            <a:r>
              <a:rPr lang="tr-TR" b="1" dirty="0"/>
              <a:t/>
            </a:r>
            <a:br>
              <a:rPr lang="tr-TR" b="1" dirty="0"/>
            </a:br>
            <a:r>
              <a:rPr lang="tr-TR" b="1" dirty="0" smtClean="0"/>
              <a:t>     C-Yolcuyu </a:t>
            </a:r>
            <a:r>
              <a:rPr lang="tr-TR" b="1" dirty="0"/>
              <a:t>araçtan indirme</a:t>
            </a:r>
            <a:r>
              <a:rPr lang="tr-TR" dirty="0"/>
              <a:t/>
            </a:r>
            <a:br>
              <a:rPr lang="tr-TR" dirty="0"/>
            </a:br>
            <a:endParaRPr lang="tr-TR" dirty="0"/>
          </a:p>
        </p:txBody>
      </p:sp>
    </p:spTree>
    <p:extLst>
      <p:ext uri="{BB962C8B-B14F-4D97-AF65-F5344CB8AC3E}">
        <p14:creationId xmlns:p14="http://schemas.microsoft.com/office/powerpoint/2010/main" val="305641071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9236" y="1196752"/>
            <a:ext cx="7744916" cy="51632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96051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Yolcu Uğurlamanın Önemi:</a:t>
            </a:r>
            <a:endParaRPr lang="tr-TR" dirty="0"/>
          </a:p>
        </p:txBody>
      </p:sp>
      <p:sp>
        <p:nvSpPr>
          <p:cNvPr id="3" name="İçerik Yer Tutucusu 2"/>
          <p:cNvSpPr>
            <a:spLocks noGrp="1"/>
          </p:cNvSpPr>
          <p:nvPr>
            <p:ph idx="1"/>
          </p:nvPr>
        </p:nvSpPr>
        <p:spPr/>
        <p:txBody>
          <a:bodyPr/>
          <a:lstStyle/>
          <a:p>
            <a:r>
              <a:rPr lang="tr-TR" dirty="0" smtClean="0"/>
              <a:t>    Yolcuları karşılarken ilk intiba ne kadar önemliyse uğurlarken de yolcuda bırakılan son izlenimler kalıcı olur. Yolcu her zaman potansiyel müşteridir.</a:t>
            </a:r>
          </a:p>
          <a:p>
            <a:r>
              <a:rPr lang="tr-TR" dirty="0"/>
              <a:t> </a:t>
            </a:r>
            <a:r>
              <a:rPr lang="tr-TR" dirty="0" smtClean="0"/>
              <a:t>   Uğurlamada Yapılacak İşlemler: Ara durak ve yolda inecek yolcuların uğurlanması ara durak giriş anonsu yapılır. Ara durak merkezlerine yaklaşırken yolda veya ara durakta inecek yolcular listeden kontrol edilir. Yolda inecek yolculara bagaj fişlerini hazırlamaları söylenir. Kaptan ve muavine ara durak ve yolda inecek yolcuların bilgisi verilir. </a:t>
            </a:r>
            <a:r>
              <a:rPr lang="tr-TR" dirty="0" err="1" smtClean="0"/>
              <a:t>Telebüs</a:t>
            </a:r>
            <a:r>
              <a:rPr lang="tr-TR" dirty="0" smtClean="0"/>
              <a:t> yayında ise kapatılır.</a:t>
            </a:r>
            <a:endParaRPr lang="tr-TR" dirty="0"/>
          </a:p>
        </p:txBody>
      </p:sp>
    </p:spTree>
    <p:extLst>
      <p:ext uri="{BB962C8B-B14F-4D97-AF65-F5344CB8AC3E}">
        <p14:creationId xmlns:p14="http://schemas.microsoft.com/office/powerpoint/2010/main" val="10766762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Yolcuyu uğurlama:</a:t>
            </a:r>
            <a:endParaRPr lang="tr-TR" dirty="0"/>
          </a:p>
        </p:txBody>
      </p:sp>
      <p:sp>
        <p:nvSpPr>
          <p:cNvPr id="3" name="İçerik Yer Tutucusu 2"/>
          <p:cNvSpPr>
            <a:spLocks noGrp="1"/>
          </p:cNvSpPr>
          <p:nvPr>
            <p:ph idx="1"/>
          </p:nvPr>
        </p:nvSpPr>
        <p:spPr>
          <a:xfrm>
            <a:off x="251520" y="3501008"/>
            <a:ext cx="8229600" cy="2069584"/>
          </a:xfrm>
        </p:spPr>
        <p:txBody>
          <a:bodyPr/>
          <a:lstStyle/>
          <a:p>
            <a:r>
              <a:rPr lang="tr-TR" dirty="0" smtClean="0"/>
              <a:t>   Trafikçe izin verilmeyen, güvenli olmayan yerlerde inmek isteyen yolcular uyarılır. Yolda inecek yolcu orta kapıda uğurlanır. Gerekli durumlarda (yaşlı, çocuk vb. hallerde) yolcunun araçtan inmesine yardımcı olunur.    </a:t>
            </a:r>
            <a:endParaRPr lang="tr-TR" dirty="0"/>
          </a:p>
        </p:txBody>
      </p:sp>
    </p:spTree>
    <p:extLst>
      <p:ext uri="{BB962C8B-B14F-4D97-AF65-F5344CB8AC3E}">
        <p14:creationId xmlns:p14="http://schemas.microsoft.com/office/powerpoint/2010/main" val="32022942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412776"/>
            <a:ext cx="8229600" cy="1143000"/>
          </a:xfrm>
        </p:spPr>
        <p:txBody>
          <a:bodyPr/>
          <a:lstStyle/>
          <a:p>
            <a:r>
              <a:rPr lang="tr-TR" dirty="0" smtClean="0"/>
              <a:t>4.Taşıma Sonrası Kontrol;</a:t>
            </a:r>
            <a:endParaRPr lang="tr-TR" dirty="0"/>
          </a:p>
        </p:txBody>
      </p:sp>
      <p:sp>
        <p:nvSpPr>
          <p:cNvPr id="3" name="İçerik Yer Tutucusu 2"/>
          <p:cNvSpPr>
            <a:spLocks noGrp="1"/>
          </p:cNvSpPr>
          <p:nvPr>
            <p:ph idx="1"/>
          </p:nvPr>
        </p:nvSpPr>
        <p:spPr>
          <a:xfrm>
            <a:off x="323528" y="3212976"/>
            <a:ext cx="8229600" cy="3149704"/>
          </a:xfrm>
        </p:spPr>
        <p:txBody>
          <a:bodyPr/>
          <a:lstStyle/>
          <a:p>
            <a:r>
              <a:rPr lang="tr-TR" dirty="0" smtClean="0"/>
              <a:t>    Yolda inen yolcunun arkasından koltuğu dik konuma getirilir. Perde, koltuk ve kolçaklar düzeltilir. Koltuk üzerine dökülmüş kırıntı, filede gazete vb. varsa temizlenir. Koltukta unutulmuş bir eşya olup olmadığı kontrol edilir.</a:t>
            </a:r>
            <a:endParaRPr lang="tr-TR" dirty="0"/>
          </a:p>
        </p:txBody>
      </p:sp>
    </p:spTree>
    <p:extLst>
      <p:ext uri="{BB962C8B-B14F-4D97-AF65-F5344CB8AC3E}">
        <p14:creationId xmlns:p14="http://schemas.microsoft.com/office/powerpoint/2010/main" val="850642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dirty="0" smtClean="0"/>
              <a:t>Ana Varış Noktası:</a:t>
            </a:r>
            <a:endParaRPr lang="tr-TR" sz="3200" dirty="0"/>
          </a:p>
        </p:txBody>
      </p:sp>
      <p:sp>
        <p:nvSpPr>
          <p:cNvPr id="3" name="İçerik Yer Tutucusu 2"/>
          <p:cNvSpPr>
            <a:spLocks noGrp="1"/>
          </p:cNvSpPr>
          <p:nvPr>
            <p:ph idx="1"/>
          </p:nvPr>
        </p:nvSpPr>
        <p:spPr/>
        <p:txBody>
          <a:bodyPr/>
          <a:lstStyle/>
          <a:p>
            <a:r>
              <a:rPr lang="tr-TR" dirty="0" smtClean="0"/>
              <a:t>    Ekspres </a:t>
            </a:r>
            <a:r>
              <a:rPr lang="tr-TR" dirty="0" err="1" smtClean="0"/>
              <a:t>tv</a:t>
            </a:r>
            <a:r>
              <a:rPr lang="tr-TR" dirty="0" smtClean="0"/>
              <a:t> yayındaysa kapatılır. Ana varış noktasına yaklaşırken ana varış anonsu yapılır. Varsa servis güzergahları okunarak yolcu bilgilendirilir. Gerekli durumlarda yolcunun raflardan eşyalarını almalarına yardımcı olunur.</a:t>
            </a:r>
          </a:p>
          <a:p>
            <a:r>
              <a:rPr lang="tr-TR" dirty="0"/>
              <a:t> </a:t>
            </a:r>
            <a:r>
              <a:rPr lang="tr-TR" dirty="0" smtClean="0"/>
              <a:t>   Ana Varış Noktasında Yolcuların Uğurlanması:</a:t>
            </a:r>
          </a:p>
          <a:p>
            <a:r>
              <a:rPr lang="tr-TR" dirty="0"/>
              <a:t> </a:t>
            </a:r>
            <a:r>
              <a:rPr lang="tr-TR" dirty="0" smtClean="0"/>
              <a:t>    Ana varış noktasında inen yolcular ön kapıda uğurlanır, duruş orta kapıyı görebilecek şekildedir. Gerekli hallerde yolcunun inmesine yardımcı olunur. Zemin kaygan, ıslak ise, yolcular uyarılır.</a:t>
            </a:r>
            <a:endParaRPr lang="tr-TR" dirty="0"/>
          </a:p>
        </p:txBody>
      </p:sp>
    </p:spTree>
    <p:extLst>
      <p:ext uri="{BB962C8B-B14F-4D97-AF65-F5344CB8AC3E}">
        <p14:creationId xmlns:p14="http://schemas.microsoft.com/office/powerpoint/2010/main" val="39092230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700808"/>
            <a:ext cx="8229600" cy="1143000"/>
          </a:xfrm>
        </p:spPr>
        <p:txBody>
          <a:bodyPr>
            <a:normAutofit/>
          </a:bodyPr>
          <a:lstStyle/>
          <a:p>
            <a:r>
              <a:rPr lang="tr-TR" sz="3200" dirty="0" smtClean="0"/>
              <a:t>Temizlenmek üzere teslimi:</a:t>
            </a:r>
            <a:endParaRPr lang="tr-TR" sz="3200" dirty="0"/>
          </a:p>
        </p:txBody>
      </p:sp>
      <p:sp>
        <p:nvSpPr>
          <p:cNvPr id="3" name="İçerik Yer Tutucusu 2"/>
          <p:cNvSpPr>
            <a:spLocks noGrp="1"/>
          </p:cNvSpPr>
          <p:nvPr>
            <p:ph idx="1"/>
          </p:nvPr>
        </p:nvSpPr>
        <p:spPr>
          <a:xfrm>
            <a:off x="395536" y="3573016"/>
            <a:ext cx="8229600" cy="2213600"/>
          </a:xfrm>
        </p:spPr>
        <p:txBody>
          <a:bodyPr/>
          <a:lstStyle/>
          <a:p>
            <a:r>
              <a:rPr lang="tr-TR" dirty="0" smtClean="0"/>
              <a:t>Yolculardan toplanan yastık, pike ve kulaklıklar halkla ilişkiler birimi, yazıhane veya kalite kontrol sorumlusuna temizlenmek üzere sayılarak ve belge ile teslim edilir.</a:t>
            </a:r>
            <a:endParaRPr lang="tr-TR" dirty="0"/>
          </a:p>
        </p:txBody>
      </p:sp>
    </p:spTree>
    <p:extLst>
      <p:ext uri="{BB962C8B-B14F-4D97-AF65-F5344CB8AC3E}">
        <p14:creationId xmlns:p14="http://schemas.microsoft.com/office/powerpoint/2010/main" val="548900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404664"/>
            <a:ext cx="8291264" cy="1442424"/>
          </a:xfrm>
        </p:spPr>
        <p:txBody>
          <a:bodyPr>
            <a:normAutofit/>
          </a:bodyPr>
          <a:lstStyle/>
          <a:p>
            <a:r>
              <a:rPr lang="tr-TR" sz="3200" dirty="0" smtClean="0"/>
              <a:t>Karşılamada Dikkat Edilecek Noktalar:</a:t>
            </a:r>
            <a:endParaRPr lang="tr-TR" sz="3200" dirty="0"/>
          </a:p>
        </p:txBody>
      </p:sp>
      <p:sp>
        <p:nvSpPr>
          <p:cNvPr id="3" name="İçerik Yer Tutucusu 2"/>
          <p:cNvSpPr>
            <a:spLocks noGrp="1"/>
          </p:cNvSpPr>
          <p:nvPr>
            <p:ph idx="1"/>
          </p:nvPr>
        </p:nvSpPr>
        <p:spPr/>
        <p:txBody>
          <a:bodyPr/>
          <a:lstStyle/>
          <a:p>
            <a:r>
              <a:rPr lang="tr-TR" dirty="0" smtClean="0"/>
              <a:t>   Karşılama sırasında yolculardan gelen soru varsa cevaplanır. Bilinmeyen konularda yolcu, peron görevlisine ,kalite kontrol çalışanına  yada yazıhaneye yönlendirilir. Gelen yolcuların biletleri kontrol edilir. Doğru araç olup olmadığı teyit edildikten sonra, bagajları araç muavinine yönlendirilir.</a:t>
            </a:r>
            <a:endParaRPr lang="tr-TR" dirty="0"/>
          </a:p>
        </p:txBody>
      </p:sp>
    </p:spTree>
    <p:extLst>
      <p:ext uri="{BB962C8B-B14F-4D97-AF65-F5344CB8AC3E}">
        <p14:creationId xmlns:p14="http://schemas.microsoft.com/office/powerpoint/2010/main" val="18407944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1484784"/>
            <a:ext cx="8229600" cy="1143000"/>
          </a:xfrm>
        </p:spPr>
        <p:txBody>
          <a:bodyPr>
            <a:normAutofit/>
          </a:bodyPr>
          <a:lstStyle/>
          <a:p>
            <a:r>
              <a:rPr lang="tr-TR" sz="3200" dirty="0" smtClean="0"/>
              <a:t>Unutulan eşyalar ve tespit edilmesi:</a:t>
            </a:r>
            <a:endParaRPr lang="tr-TR" sz="3200" dirty="0"/>
          </a:p>
        </p:txBody>
      </p:sp>
      <p:sp>
        <p:nvSpPr>
          <p:cNvPr id="3" name="İçerik Yer Tutucusu 2"/>
          <p:cNvSpPr>
            <a:spLocks noGrp="1"/>
          </p:cNvSpPr>
          <p:nvPr>
            <p:ph idx="1"/>
          </p:nvPr>
        </p:nvSpPr>
        <p:spPr>
          <a:xfrm>
            <a:off x="395536" y="3284984"/>
            <a:ext cx="8229600" cy="1565528"/>
          </a:xfrm>
        </p:spPr>
        <p:txBody>
          <a:bodyPr/>
          <a:lstStyle/>
          <a:p>
            <a:r>
              <a:rPr lang="tr-TR" dirty="0" smtClean="0"/>
              <a:t>    Yapılan kontroller sonucunda unutulan veya düşürülen eşya varsa ilgili kişiye seyahat bilgileri yazılarak teslim edilir.</a:t>
            </a:r>
            <a:endParaRPr lang="tr-TR" dirty="0"/>
          </a:p>
        </p:txBody>
      </p:sp>
    </p:spTree>
    <p:extLst>
      <p:ext uri="{BB962C8B-B14F-4D97-AF65-F5344CB8AC3E}">
        <p14:creationId xmlns:p14="http://schemas.microsoft.com/office/powerpoint/2010/main" val="99859525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Formun düzenlenmesi:</a:t>
            </a:r>
            <a:endParaRPr lang="tr-TR" dirty="0"/>
          </a:p>
        </p:txBody>
      </p:sp>
      <p:sp>
        <p:nvSpPr>
          <p:cNvPr id="3" name="İçerik Yer Tutucusu 2"/>
          <p:cNvSpPr>
            <a:spLocks noGrp="1"/>
          </p:cNvSpPr>
          <p:nvPr>
            <p:ph idx="1"/>
          </p:nvPr>
        </p:nvSpPr>
        <p:spPr/>
        <p:txBody>
          <a:bodyPr/>
          <a:lstStyle/>
          <a:p>
            <a:r>
              <a:rPr lang="tr-TR" dirty="0" smtClean="0"/>
              <a:t>    Unutulan eşya formunda otobüs sefer tarihi, gittiği güzergah, tarih ve eşyanın bulunduğu koltuk yazılır. Eşyasını unutan kişi, telefonla veya firmanın yazıhanelerinden birisine giderek unutulan eşya hakkında bilgi verir. Firma yetkilileri tarafından eşyasını bulabileceği yer ve birim ile ilgili bilgi verilir ve eşyasını bulmasına yardımcı olunur.                                              </a:t>
            </a:r>
            <a:endParaRPr lang="tr-TR" dirty="0"/>
          </a:p>
        </p:txBody>
      </p:sp>
    </p:spTree>
    <p:extLst>
      <p:ext uri="{BB962C8B-B14F-4D97-AF65-F5344CB8AC3E}">
        <p14:creationId xmlns:p14="http://schemas.microsoft.com/office/powerpoint/2010/main" val="183869528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Yolcu Taşıma Soruları</a:t>
            </a:r>
            <a:endParaRPr lang="tr-TR" dirty="0"/>
          </a:p>
        </p:txBody>
      </p:sp>
      <p:sp>
        <p:nvSpPr>
          <p:cNvPr id="3" name="İçerik Yer Tutucusu 2"/>
          <p:cNvSpPr>
            <a:spLocks noGrp="1"/>
          </p:cNvSpPr>
          <p:nvPr>
            <p:ph idx="1"/>
          </p:nvPr>
        </p:nvSpPr>
        <p:spPr/>
        <p:txBody>
          <a:bodyPr/>
          <a:lstStyle/>
          <a:p>
            <a:endParaRPr lang="tr-TR" dirty="0"/>
          </a:p>
        </p:txBody>
      </p:sp>
    </p:spTree>
    <p:extLst>
      <p:ext uri="{BB962C8B-B14F-4D97-AF65-F5344CB8AC3E}">
        <p14:creationId xmlns:p14="http://schemas.microsoft.com/office/powerpoint/2010/main" val="405388309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1484784"/>
            <a:ext cx="8219256" cy="1370416"/>
          </a:xfrm>
        </p:spPr>
        <p:txBody>
          <a:bodyPr>
            <a:normAutofit/>
          </a:bodyPr>
          <a:lstStyle/>
          <a:p>
            <a:r>
              <a:rPr lang="tr-TR" sz="3200" dirty="0" smtClean="0">
                <a:solidFill>
                  <a:schemeClr val="tx1"/>
                </a:solidFill>
              </a:rPr>
              <a:t>1.Okul taşıtının arkasındaki ‘’DUR ‘’ ışıklı işareti hangi hallerde yakılır?</a:t>
            </a:r>
            <a:endParaRPr lang="tr-TR" sz="3200" dirty="0">
              <a:solidFill>
                <a:schemeClr val="tx1"/>
              </a:solidFill>
            </a:endParaRPr>
          </a:p>
        </p:txBody>
      </p:sp>
      <p:sp>
        <p:nvSpPr>
          <p:cNvPr id="3" name="İçerik Yer Tutucusu 2"/>
          <p:cNvSpPr>
            <a:spLocks noGrp="1"/>
          </p:cNvSpPr>
          <p:nvPr>
            <p:ph idx="1"/>
          </p:nvPr>
        </p:nvSpPr>
        <p:spPr>
          <a:xfrm>
            <a:off x="251520" y="3356992"/>
            <a:ext cx="8229600" cy="2429624"/>
          </a:xfrm>
        </p:spPr>
        <p:txBody>
          <a:bodyPr/>
          <a:lstStyle/>
          <a:p>
            <a:r>
              <a:rPr lang="tr-TR" dirty="0" smtClean="0"/>
              <a:t>A- Taşıt kırmızı ışıkta beklerken,</a:t>
            </a:r>
          </a:p>
          <a:p>
            <a:r>
              <a:rPr lang="tr-TR" dirty="0" smtClean="0"/>
              <a:t>B- Sadece öğrenci indirilip bindirilirken</a:t>
            </a:r>
          </a:p>
          <a:p>
            <a:r>
              <a:rPr lang="tr-TR" dirty="0" smtClean="0"/>
              <a:t>C – Taşıt arızalanıp yolda kaldığı zaman</a:t>
            </a:r>
          </a:p>
          <a:p>
            <a:r>
              <a:rPr lang="tr-TR" dirty="0" smtClean="0"/>
              <a:t>D-  Sadece sisli, yağmurlu ve karlı havalarda</a:t>
            </a:r>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3745989"/>
            <a:ext cx="500063" cy="592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9886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ppt_x"/>
                                          </p:val>
                                        </p:tav>
                                        <p:tav tm="100000">
                                          <p:val>
                                            <p:strVal val="#ppt_x"/>
                                          </p:val>
                                        </p:tav>
                                      </p:tavLst>
                                    </p:anim>
                                    <p:anim calcmode="lin" valueType="num">
                                      <p:cBhvr additive="base">
                                        <p:cTn id="8"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a:lnSpc>
                <a:spcPct val="115000"/>
              </a:lnSpc>
              <a:spcAft>
                <a:spcPts val="0"/>
              </a:spcAft>
            </a:pPr>
            <a:r>
              <a:rPr lang="tr-TR" sz="2800" b="1" dirty="0">
                <a:solidFill>
                  <a:srgbClr val="000000"/>
                </a:solidFill>
                <a:latin typeface="Times New Roman"/>
                <a:ea typeface="Calibri"/>
                <a:cs typeface="Times New Roman"/>
              </a:rPr>
              <a:t>2</a:t>
            </a:r>
            <a:r>
              <a:rPr lang="tr-TR" sz="2800" b="1" dirty="0" smtClean="0">
                <a:solidFill>
                  <a:srgbClr val="000000"/>
                </a:solidFill>
                <a:latin typeface="Times New Roman"/>
                <a:ea typeface="Calibri"/>
                <a:cs typeface="Times New Roman"/>
              </a:rPr>
              <a:t>. </a:t>
            </a:r>
            <a:r>
              <a:rPr lang="tr-TR" sz="2800" b="1" dirty="0">
                <a:solidFill>
                  <a:srgbClr val="000000"/>
                </a:solidFill>
                <a:latin typeface="Times New Roman"/>
                <a:ea typeface="Calibri"/>
                <a:cs typeface="Times New Roman"/>
              </a:rPr>
              <a:t>Yolcu otobüsünün temizliği ve düzeni neden önemlidir</a:t>
            </a:r>
            <a:r>
              <a:rPr lang="tr-TR" sz="2800" b="1" dirty="0" smtClean="0">
                <a:solidFill>
                  <a:srgbClr val="000000"/>
                </a:solidFill>
                <a:latin typeface="Times New Roman"/>
                <a:ea typeface="Calibri"/>
                <a:cs typeface="Times New Roman"/>
              </a:rPr>
              <a:t>?</a:t>
            </a:r>
          </a:p>
          <a:p>
            <a:pPr>
              <a:lnSpc>
                <a:spcPct val="115000"/>
              </a:lnSpc>
              <a:spcAft>
                <a:spcPts val="0"/>
              </a:spcAft>
            </a:pPr>
            <a:endParaRPr lang="tr-TR" sz="2400" dirty="0">
              <a:latin typeface="Calibri"/>
              <a:ea typeface="Calibri"/>
              <a:cs typeface="Times New Roman"/>
            </a:endParaRPr>
          </a:p>
          <a:p>
            <a:pPr>
              <a:lnSpc>
                <a:spcPct val="115000"/>
              </a:lnSpc>
              <a:spcAft>
                <a:spcPts val="0"/>
              </a:spcAft>
            </a:pPr>
            <a:r>
              <a:rPr lang="tr-TR" sz="2800" dirty="0">
                <a:solidFill>
                  <a:srgbClr val="000000"/>
                </a:solidFill>
                <a:latin typeface="Times New Roman"/>
                <a:ea typeface="Calibri"/>
                <a:cs typeface="Times New Roman"/>
              </a:rPr>
              <a:t>A) Firmanın yolculuk için tercih edilmesini sağlar.</a:t>
            </a:r>
            <a:endParaRPr lang="tr-TR" sz="2400" dirty="0">
              <a:latin typeface="Calibri"/>
              <a:ea typeface="Calibri"/>
              <a:cs typeface="Times New Roman"/>
            </a:endParaRPr>
          </a:p>
          <a:p>
            <a:pPr>
              <a:lnSpc>
                <a:spcPct val="115000"/>
              </a:lnSpc>
              <a:spcAft>
                <a:spcPts val="0"/>
              </a:spcAft>
            </a:pPr>
            <a:r>
              <a:rPr lang="tr-TR" sz="2800" dirty="0">
                <a:solidFill>
                  <a:srgbClr val="000000"/>
                </a:solidFill>
                <a:latin typeface="Times New Roman"/>
                <a:ea typeface="Calibri"/>
                <a:cs typeface="Times New Roman"/>
              </a:rPr>
              <a:t>B) Güvenli ve rahat yolculuk sağlar.</a:t>
            </a:r>
            <a:endParaRPr lang="tr-TR" sz="2400" dirty="0">
              <a:latin typeface="Calibri"/>
              <a:ea typeface="Calibri"/>
              <a:cs typeface="Times New Roman"/>
            </a:endParaRPr>
          </a:p>
          <a:p>
            <a:pPr>
              <a:lnSpc>
                <a:spcPct val="115000"/>
              </a:lnSpc>
              <a:spcAft>
                <a:spcPts val="0"/>
              </a:spcAft>
            </a:pPr>
            <a:r>
              <a:rPr lang="tr-TR" sz="2800" dirty="0">
                <a:solidFill>
                  <a:srgbClr val="000000"/>
                </a:solidFill>
                <a:latin typeface="Times New Roman"/>
                <a:ea typeface="Calibri"/>
                <a:cs typeface="Times New Roman"/>
              </a:rPr>
              <a:t>C) Personelin rahat çalışmasını sağlar.</a:t>
            </a:r>
            <a:endParaRPr lang="tr-TR" sz="2400" dirty="0">
              <a:latin typeface="Calibri"/>
              <a:ea typeface="Calibri"/>
              <a:cs typeface="Times New Roman"/>
            </a:endParaRPr>
          </a:p>
          <a:p>
            <a:pPr>
              <a:lnSpc>
                <a:spcPct val="115000"/>
              </a:lnSpc>
              <a:spcAft>
                <a:spcPts val="0"/>
              </a:spcAft>
            </a:pPr>
            <a:r>
              <a:rPr lang="tr-TR" sz="2800" dirty="0">
                <a:solidFill>
                  <a:schemeClr val="tx1">
                    <a:lumMod val="85000"/>
                    <a:lumOff val="15000"/>
                  </a:schemeClr>
                </a:solidFill>
                <a:latin typeface="Times New Roman"/>
                <a:ea typeface="Calibri"/>
                <a:cs typeface="Times New Roman"/>
              </a:rPr>
              <a:t>D) Hepsi</a:t>
            </a:r>
            <a:endParaRPr lang="tr-TR" sz="2400" dirty="0">
              <a:solidFill>
                <a:schemeClr val="tx1">
                  <a:lumMod val="85000"/>
                  <a:lumOff val="15000"/>
                </a:schemeClr>
              </a:solidFill>
              <a:latin typeface="Calibri"/>
              <a:ea typeface="Calibri"/>
              <a:cs typeface="Times New Roman"/>
            </a:endParaRPr>
          </a:p>
          <a:p>
            <a:endParaRPr lang="tr-TR" dirty="0"/>
          </a:p>
        </p:txBody>
      </p:sp>
      <p:sp>
        <p:nvSpPr>
          <p:cNvPr id="5" name="5-Nokta Yıldız 4"/>
          <p:cNvSpPr/>
          <p:nvPr/>
        </p:nvSpPr>
        <p:spPr>
          <a:xfrm>
            <a:off x="755576" y="5259257"/>
            <a:ext cx="432048" cy="50405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123436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43608" y="1340768"/>
            <a:ext cx="6840760" cy="3496342"/>
          </a:xfrm>
          <a:prstGeom prst="rect">
            <a:avLst/>
          </a:prstGeom>
        </p:spPr>
        <p:txBody>
          <a:bodyPr wrap="square">
            <a:spAutoFit/>
          </a:bodyPr>
          <a:lstStyle/>
          <a:p>
            <a:pPr>
              <a:lnSpc>
                <a:spcPct val="115000"/>
              </a:lnSpc>
              <a:spcAft>
                <a:spcPts val="0"/>
              </a:spcAft>
            </a:pPr>
            <a:r>
              <a:rPr lang="tr-TR" sz="2800" b="1" dirty="0">
                <a:solidFill>
                  <a:srgbClr val="000000"/>
                </a:solidFill>
                <a:latin typeface="Times New Roman"/>
                <a:ea typeface="Calibri"/>
                <a:cs typeface="Times New Roman"/>
              </a:rPr>
              <a:t>3</a:t>
            </a:r>
            <a:r>
              <a:rPr lang="tr-TR" sz="2800" b="1" dirty="0" smtClean="0">
                <a:solidFill>
                  <a:srgbClr val="000000"/>
                </a:solidFill>
                <a:latin typeface="Times New Roman"/>
                <a:ea typeface="Calibri"/>
                <a:cs typeface="Times New Roman"/>
              </a:rPr>
              <a:t>. </a:t>
            </a:r>
            <a:r>
              <a:rPr lang="tr-TR" sz="2800" b="1" dirty="0">
                <a:solidFill>
                  <a:srgbClr val="000000"/>
                </a:solidFill>
                <a:latin typeface="Times New Roman"/>
                <a:ea typeface="Calibri"/>
                <a:cs typeface="Times New Roman"/>
              </a:rPr>
              <a:t>Host/hostes temizlik kontrollerini kiminle yapar</a:t>
            </a:r>
            <a:r>
              <a:rPr lang="tr-TR" sz="2800" b="1" dirty="0" smtClean="0">
                <a:solidFill>
                  <a:srgbClr val="000000"/>
                </a:solidFill>
                <a:latin typeface="Times New Roman"/>
                <a:ea typeface="Calibri"/>
                <a:cs typeface="Times New Roman"/>
              </a:rPr>
              <a:t>?</a:t>
            </a:r>
          </a:p>
          <a:p>
            <a:pPr>
              <a:lnSpc>
                <a:spcPct val="115000"/>
              </a:lnSpc>
              <a:spcAft>
                <a:spcPts val="0"/>
              </a:spcAft>
            </a:pPr>
            <a:endParaRPr lang="tr-TR" sz="2800" dirty="0">
              <a:latin typeface="Calibri"/>
              <a:ea typeface="Calibri"/>
              <a:cs typeface="Times New Roman"/>
            </a:endParaRPr>
          </a:p>
          <a:p>
            <a:pPr>
              <a:lnSpc>
                <a:spcPct val="115000"/>
              </a:lnSpc>
              <a:spcAft>
                <a:spcPts val="0"/>
              </a:spcAft>
            </a:pPr>
            <a:r>
              <a:rPr lang="tr-TR" sz="2800" dirty="0">
                <a:solidFill>
                  <a:schemeClr val="tx1">
                    <a:lumMod val="85000"/>
                    <a:lumOff val="15000"/>
                  </a:schemeClr>
                </a:solidFill>
                <a:latin typeface="Times New Roman"/>
                <a:ea typeface="Calibri"/>
                <a:cs typeface="Times New Roman"/>
              </a:rPr>
              <a:t>A) Araç personelinden biri ile yapar.</a:t>
            </a:r>
            <a:endParaRPr lang="tr-TR" sz="2800" dirty="0">
              <a:solidFill>
                <a:schemeClr val="tx1">
                  <a:lumMod val="85000"/>
                  <a:lumOff val="15000"/>
                </a:schemeClr>
              </a:solidFill>
              <a:latin typeface="Calibri"/>
              <a:ea typeface="Calibri"/>
              <a:cs typeface="Times New Roman"/>
            </a:endParaRPr>
          </a:p>
          <a:p>
            <a:pPr>
              <a:lnSpc>
                <a:spcPct val="115000"/>
              </a:lnSpc>
              <a:spcAft>
                <a:spcPts val="0"/>
              </a:spcAft>
            </a:pPr>
            <a:r>
              <a:rPr lang="tr-TR" sz="2800" dirty="0">
                <a:solidFill>
                  <a:srgbClr val="000000"/>
                </a:solidFill>
                <a:latin typeface="Times New Roman"/>
                <a:ea typeface="Calibri"/>
                <a:cs typeface="Times New Roman"/>
              </a:rPr>
              <a:t>B) Şoför ve ikinci kaptanla yapar.</a:t>
            </a:r>
            <a:endParaRPr lang="tr-TR" sz="2800" dirty="0">
              <a:latin typeface="Calibri"/>
              <a:ea typeface="Calibri"/>
              <a:cs typeface="Times New Roman"/>
            </a:endParaRPr>
          </a:p>
          <a:p>
            <a:pPr>
              <a:lnSpc>
                <a:spcPct val="115000"/>
              </a:lnSpc>
              <a:spcAft>
                <a:spcPts val="0"/>
              </a:spcAft>
            </a:pPr>
            <a:r>
              <a:rPr lang="tr-TR" sz="2800" dirty="0">
                <a:solidFill>
                  <a:srgbClr val="000000"/>
                </a:solidFill>
                <a:latin typeface="Times New Roman"/>
                <a:ea typeface="Calibri"/>
                <a:cs typeface="Times New Roman"/>
              </a:rPr>
              <a:t>C) Otobüsün sahibi ile yapar.</a:t>
            </a:r>
            <a:endParaRPr lang="tr-TR" sz="2800" dirty="0">
              <a:latin typeface="Calibri"/>
              <a:ea typeface="Calibri"/>
              <a:cs typeface="Times New Roman"/>
            </a:endParaRPr>
          </a:p>
          <a:p>
            <a:r>
              <a:rPr lang="tr-TR" sz="2800" dirty="0">
                <a:solidFill>
                  <a:srgbClr val="000000"/>
                </a:solidFill>
                <a:latin typeface="Times New Roman"/>
                <a:ea typeface="Calibri"/>
              </a:rPr>
              <a:t>D) Yolculardan birisi ile yapar</a:t>
            </a:r>
            <a:endParaRPr lang="tr-TR" sz="2800" dirty="0"/>
          </a:p>
        </p:txBody>
      </p:sp>
      <p:sp>
        <p:nvSpPr>
          <p:cNvPr id="4" name="5-Nokta Yıldız 3"/>
          <p:cNvSpPr/>
          <p:nvPr/>
        </p:nvSpPr>
        <p:spPr>
          <a:xfrm>
            <a:off x="1043608" y="2783816"/>
            <a:ext cx="432048" cy="50405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689694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99592" y="1556792"/>
            <a:ext cx="6912768" cy="4056495"/>
          </a:xfrm>
          <a:prstGeom prst="rect">
            <a:avLst/>
          </a:prstGeom>
        </p:spPr>
        <p:txBody>
          <a:bodyPr wrap="square">
            <a:spAutoFit/>
          </a:bodyPr>
          <a:lstStyle/>
          <a:p>
            <a:pPr>
              <a:lnSpc>
                <a:spcPct val="115000"/>
              </a:lnSpc>
              <a:spcAft>
                <a:spcPts val="0"/>
              </a:spcAft>
            </a:pPr>
            <a:r>
              <a:rPr lang="tr-TR" sz="2800" b="1" dirty="0">
                <a:solidFill>
                  <a:srgbClr val="000000"/>
                </a:solidFill>
                <a:latin typeface="Times New Roman"/>
                <a:ea typeface="Calibri"/>
                <a:cs typeface="Times New Roman"/>
              </a:rPr>
              <a:t>4</a:t>
            </a:r>
            <a:r>
              <a:rPr lang="tr-TR" sz="2800" b="1" dirty="0" smtClean="0">
                <a:solidFill>
                  <a:srgbClr val="000000"/>
                </a:solidFill>
                <a:latin typeface="Times New Roman"/>
                <a:ea typeface="Calibri"/>
                <a:cs typeface="Times New Roman"/>
              </a:rPr>
              <a:t>. </a:t>
            </a:r>
            <a:r>
              <a:rPr lang="tr-TR" sz="2800" b="1" dirty="0">
                <a:solidFill>
                  <a:srgbClr val="000000"/>
                </a:solidFill>
                <a:latin typeface="Times New Roman"/>
                <a:ea typeface="Calibri"/>
                <a:cs typeface="Times New Roman"/>
              </a:rPr>
              <a:t>(1, 2, 3, 4, 23, 24 numaralı koltukların) Emniyet kemerlerinin kontrolü neden nemlidir</a:t>
            </a:r>
            <a:r>
              <a:rPr lang="tr-TR" sz="2800" b="1" dirty="0" smtClean="0">
                <a:solidFill>
                  <a:srgbClr val="000000"/>
                </a:solidFill>
                <a:latin typeface="Times New Roman"/>
                <a:ea typeface="Calibri"/>
                <a:cs typeface="Times New Roman"/>
              </a:rPr>
              <a:t>?</a:t>
            </a:r>
          </a:p>
          <a:p>
            <a:pPr>
              <a:lnSpc>
                <a:spcPct val="115000"/>
              </a:lnSpc>
              <a:spcAft>
                <a:spcPts val="0"/>
              </a:spcAft>
            </a:pPr>
            <a:endParaRPr lang="tr-TR" sz="2800" dirty="0">
              <a:latin typeface="Calibri"/>
              <a:ea typeface="Calibri"/>
              <a:cs typeface="Times New Roman"/>
            </a:endParaRPr>
          </a:p>
          <a:p>
            <a:pPr>
              <a:lnSpc>
                <a:spcPct val="115000"/>
              </a:lnSpc>
              <a:spcAft>
                <a:spcPts val="0"/>
              </a:spcAft>
            </a:pPr>
            <a:r>
              <a:rPr lang="tr-TR" sz="2800" dirty="0">
                <a:solidFill>
                  <a:srgbClr val="000000"/>
                </a:solidFill>
                <a:latin typeface="Times New Roman"/>
                <a:ea typeface="Calibri"/>
                <a:cs typeface="Times New Roman"/>
              </a:rPr>
              <a:t>A) Ceza almamak için</a:t>
            </a:r>
            <a:endParaRPr lang="tr-TR" sz="2800" dirty="0">
              <a:latin typeface="Calibri"/>
              <a:ea typeface="Calibri"/>
              <a:cs typeface="Times New Roman"/>
            </a:endParaRPr>
          </a:p>
          <a:p>
            <a:pPr>
              <a:lnSpc>
                <a:spcPct val="115000"/>
              </a:lnSpc>
              <a:spcAft>
                <a:spcPts val="0"/>
              </a:spcAft>
            </a:pPr>
            <a:r>
              <a:rPr lang="tr-TR" sz="2800" dirty="0">
                <a:solidFill>
                  <a:srgbClr val="000000"/>
                </a:solidFill>
                <a:latin typeface="Times New Roman"/>
                <a:ea typeface="Calibri"/>
                <a:cs typeface="Times New Roman"/>
              </a:rPr>
              <a:t>B) Şoförün güvenliği için</a:t>
            </a:r>
            <a:endParaRPr lang="tr-TR" sz="2800" dirty="0">
              <a:latin typeface="Calibri"/>
              <a:ea typeface="Calibri"/>
              <a:cs typeface="Times New Roman"/>
            </a:endParaRPr>
          </a:p>
          <a:p>
            <a:pPr>
              <a:lnSpc>
                <a:spcPct val="115000"/>
              </a:lnSpc>
              <a:spcAft>
                <a:spcPts val="0"/>
              </a:spcAft>
            </a:pPr>
            <a:r>
              <a:rPr lang="tr-TR" sz="2800" dirty="0">
                <a:latin typeface="Times New Roman"/>
                <a:ea typeface="Calibri"/>
                <a:cs typeface="Times New Roman"/>
              </a:rPr>
              <a:t>C) Yolcuların güvenliği için</a:t>
            </a:r>
            <a:endParaRPr lang="tr-TR" sz="2800" dirty="0">
              <a:latin typeface="Calibri"/>
              <a:ea typeface="Calibri"/>
              <a:cs typeface="Times New Roman"/>
            </a:endParaRPr>
          </a:p>
          <a:p>
            <a:pPr>
              <a:lnSpc>
                <a:spcPct val="115000"/>
              </a:lnSpc>
              <a:spcAft>
                <a:spcPts val="0"/>
              </a:spcAft>
            </a:pPr>
            <a:r>
              <a:rPr lang="tr-TR" sz="2800" dirty="0">
                <a:solidFill>
                  <a:schemeClr val="tx1">
                    <a:lumMod val="85000"/>
                    <a:lumOff val="15000"/>
                  </a:schemeClr>
                </a:solidFill>
                <a:latin typeface="Times New Roman"/>
                <a:ea typeface="Calibri"/>
                <a:cs typeface="Times New Roman"/>
              </a:rPr>
              <a:t>D) Hepsi</a:t>
            </a:r>
            <a:endParaRPr lang="tr-TR" sz="2800" dirty="0">
              <a:solidFill>
                <a:schemeClr val="tx1">
                  <a:lumMod val="85000"/>
                  <a:lumOff val="15000"/>
                </a:schemeClr>
              </a:solidFill>
              <a:effectLst/>
              <a:latin typeface="Calibri"/>
              <a:ea typeface="Calibri"/>
              <a:cs typeface="Times New Roman"/>
            </a:endParaRPr>
          </a:p>
        </p:txBody>
      </p:sp>
      <p:sp>
        <p:nvSpPr>
          <p:cNvPr id="3" name="5-Nokta Yıldız 2"/>
          <p:cNvSpPr/>
          <p:nvPr/>
        </p:nvSpPr>
        <p:spPr>
          <a:xfrm>
            <a:off x="899592" y="5007229"/>
            <a:ext cx="432048" cy="50405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808633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05763" y="1700808"/>
            <a:ext cx="7560840" cy="4622804"/>
          </a:xfrm>
          <a:prstGeom prst="rect">
            <a:avLst/>
          </a:prstGeom>
        </p:spPr>
        <p:txBody>
          <a:bodyPr wrap="square">
            <a:spAutoFit/>
          </a:bodyPr>
          <a:lstStyle/>
          <a:p>
            <a:pPr>
              <a:lnSpc>
                <a:spcPct val="115000"/>
              </a:lnSpc>
              <a:spcAft>
                <a:spcPts val="0"/>
              </a:spcAft>
            </a:pPr>
            <a:r>
              <a:rPr lang="tr-TR" sz="3200" b="1" dirty="0">
                <a:solidFill>
                  <a:srgbClr val="000000"/>
                </a:solidFill>
                <a:latin typeface="Times New Roman"/>
                <a:ea typeface="Calibri"/>
                <a:cs typeface="Times New Roman"/>
              </a:rPr>
              <a:t>5</a:t>
            </a:r>
            <a:r>
              <a:rPr lang="tr-TR" sz="3200" b="1" dirty="0" smtClean="0">
                <a:solidFill>
                  <a:srgbClr val="000000"/>
                </a:solidFill>
                <a:latin typeface="Times New Roman"/>
                <a:ea typeface="Calibri"/>
                <a:cs typeface="Times New Roman"/>
              </a:rPr>
              <a:t>. </a:t>
            </a:r>
            <a:r>
              <a:rPr lang="tr-TR" sz="3200" b="1" dirty="0">
                <a:solidFill>
                  <a:srgbClr val="000000"/>
                </a:solidFill>
                <a:latin typeface="Times New Roman"/>
                <a:ea typeface="Calibri"/>
                <a:cs typeface="Times New Roman"/>
              </a:rPr>
              <a:t>Isıtma ve havalandırma sistemlerinin kontrolü nasıl yapılmalıdır</a:t>
            </a:r>
            <a:r>
              <a:rPr lang="tr-TR" sz="3200" b="1" dirty="0" smtClean="0">
                <a:solidFill>
                  <a:srgbClr val="000000"/>
                </a:solidFill>
                <a:latin typeface="Times New Roman"/>
                <a:ea typeface="Calibri"/>
                <a:cs typeface="Times New Roman"/>
              </a:rPr>
              <a:t>?</a:t>
            </a:r>
          </a:p>
          <a:p>
            <a:pPr>
              <a:lnSpc>
                <a:spcPct val="115000"/>
              </a:lnSpc>
              <a:spcAft>
                <a:spcPts val="0"/>
              </a:spcAft>
            </a:pPr>
            <a:endParaRPr lang="tr-TR" sz="3200" dirty="0">
              <a:latin typeface="Calibri"/>
              <a:ea typeface="Calibri"/>
              <a:cs typeface="Times New Roman"/>
            </a:endParaRPr>
          </a:p>
          <a:p>
            <a:pPr>
              <a:lnSpc>
                <a:spcPct val="115000"/>
              </a:lnSpc>
              <a:spcAft>
                <a:spcPts val="0"/>
              </a:spcAft>
            </a:pPr>
            <a:r>
              <a:rPr lang="tr-TR" sz="3200" dirty="0">
                <a:solidFill>
                  <a:srgbClr val="000000"/>
                </a:solidFill>
                <a:latin typeface="Times New Roman"/>
                <a:ea typeface="Calibri"/>
                <a:cs typeface="Times New Roman"/>
              </a:rPr>
              <a:t>A) Bir kaç dakika çalıştırılarak kontrol edilir.</a:t>
            </a:r>
            <a:endParaRPr lang="tr-TR" sz="3200" dirty="0">
              <a:latin typeface="Calibri"/>
              <a:ea typeface="Calibri"/>
              <a:cs typeface="Times New Roman"/>
            </a:endParaRPr>
          </a:p>
          <a:p>
            <a:pPr>
              <a:lnSpc>
                <a:spcPct val="115000"/>
              </a:lnSpc>
              <a:spcAft>
                <a:spcPts val="0"/>
              </a:spcAft>
            </a:pPr>
            <a:r>
              <a:rPr lang="tr-TR" sz="3200" dirty="0">
                <a:latin typeface="Times New Roman"/>
                <a:ea typeface="Calibri"/>
                <a:cs typeface="Times New Roman"/>
              </a:rPr>
              <a:t>B) Kumanda düğmesinin yeri öğrenilir</a:t>
            </a:r>
            <a:r>
              <a:rPr lang="tr-TR" sz="3200" dirty="0">
                <a:solidFill>
                  <a:srgbClr val="FF0000"/>
                </a:solidFill>
                <a:latin typeface="Times New Roman"/>
                <a:ea typeface="Calibri"/>
                <a:cs typeface="Times New Roman"/>
              </a:rPr>
              <a:t>.</a:t>
            </a:r>
            <a:endParaRPr lang="tr-TR" sz="3200" dirty="0">
              <a:latin typeface="Calibri"/>
              <a:ea typeface="Calibri"/>
              <a:cs typeface="Times New Roman"/>
            </a:endParaRPr>
          </a:p>
          <a:p>
            <a:pPr>
              <a:lnSpc>
                <a:spcPct val="115000"/>
              </a:lnSpc>
              <a:spcAft>
                <a:spcPts val="0"/>
              </a:spcAft>
            </a:pPr>
            <a:r>
              <a:rPr lang="tr-TR" sz="3200" dirty="0">
                <a:solidFill>
                  <a:srgbClr val="000000"/>
                </a:solidFill>
                <a:latin typeface="Times New Roman"/>
                <a:ea typeface="Calibri"/>
                <a:cs typeface="Times New Roman"/>
              </a:rPr>
              <a:t>C) Otobüsün her tarafını ısındığından ve havalandığından emin olunur.</a:t>
            </a:r>
            <a:endParaRPr lang="tr-TR" sz="3200" dirty="0">
              <a:latin typeface="Calibri"/>
              <a:ea typeface="Calibri"/>
              <a:cs typeface="Times New Roman"/>
            </a:endParaRPr>
          </a:p>
          <a:p>
            <a:pPr>
              <a:lnSpc>
                <a:spcPct val="115000"/>
              </a:lnSpc>
              <a:spcAft>
                <a:spcPts val="0"/>
              </a:spcAft>
            </a:pPr>
            <a:r>
              <a:rPr lang="tr-TR" sz="3200" dirty="0">
                <a:solidFill>
                  <a:schemeClr val="tx1">
                    <a:lumMod val="85000"/>
                    <a:lumOff val="15000"/>
                  </a:schemeClr>
                </a:solidFill>
                <a:latin typeface="Times New Roman"/>
                <a:ea typeface="Calibri"/>
                <a:cs typeface="Times New Roman"/>
              </a:rPr>
              <a:t>D) Hepsi</a:t>
            </a:r>
            <a:endParaRPr lang="tr-TR" sz="3200" dirty="0">
              <a:solidFill>
                <a:schemeClr val="tx1">
                  <a:lumMod val="85000"/>
                  <a:lumOff val="15000"/>
                </a:schemeClr>
              </a:solidFill>
              <a:effectLst/>
              <a:latin typeface="Calibri"/>
              <a:ea typeface="Calibri"/>
              <a:cs typeface="Times New Roman"/>
            </a:endParaRPr>
          </a:p>
        </p:txBody>
      </p:sp>
      <p:sp>
        <p:nvSpPr>
          <p:cNvPr id="3" name="5-Nokta Yıldız 2"/>
          <p:cNvSpPr/>
          <p:nvPr/>
        </p:nvSpPr>
        <p:spPr>
          <a:xfrm>
            <a:off x="843508" y="5739560"/>
            <a:ext cx="432048" cy="50405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032063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59632" y="1052736"/>
            <a:ext cx="7776864" cy="5189113"/>
          </a:xfrm>
          <a:prstGeom prst="rect">
            <a:avLst/>
          </a:prstGeom>
        </p:spPr>
        <p:txBody>
          <a:bodyPr wrap="square">
            <a:spAutoFit/>
          </a:bodyPr>
          <a:lstStyle/>
          <a:p>
            <a:pPr>
              <a:lnSpc>
                <a:spcPct val="115000"/>
              </a:lnSpc>
              <a:spcAft>
                <a:spcPts val="0"/>
              </a:spcAft>
            </a:pPr>
            <a:r>
              <a:rPr lang="tr-TR" sz="3200" b="1" dirty="0">
                <a:solidFill>
                  <a:srgbClr val="000000"/>
                </a:solidFill>
                <a:latin typeface="Times New Roman"/>
                <a:ea typeface="Calibri"/>
                <a:cs typeface="Times New Roman"/>
              </a:rPr>
              <a:t>6</a:t>
            </a:r>
            <a:r>
              <a:rPr lang="tr-TR" sz="3200" b="1" dirty="0" smtClean="0">
                <a:solidFill>
                  <a:srgbClr val="000000"/>
                </a:solidFill>
                <a:latin typeface="Times New Roman"/>
                <a:ea typeface="Calibri"/>
                <a:cs typeface="Times New Roman"/>
              </a:rPr>
              <a:t>. </a:t>
            </a:r>
            <a:r>
              <a:rPr lang="tr-TR" sz="3200" b="1" dirty="0">
                <a:solidFill>
                  <a:srgbClr val="000000"/>
                </a:solidFill>
                <a:latin typeface="Times New Roman"/>
                <a:ea typeface="Calibri"/>
                <a:cs typeface="Times New Roman"/>
              </a:rPr>
              <a:t>Yolcu oturduğu koltuğun hemen üzerinde bulunan istek lambaları ne işe yarar</a:t>
            </a:r>
            <a:r>
              <a:rPr lang="tr-TR" sz="3200" b="1" dirty="0" smtClean="0">
                <a:solidFill>
                  <a:srgbClr val="000000"/>
                </a:solidFill>
                <a:latin typeface="Times New Roman"/>
                <a:ea typeface="Calibri"/>
                <a:cs typeface="Times New Roman"/>
              </a:rPr>
              <a:t>?</a:t>
            </a:r>
          </a:p>
          <a:p>
            <a:pPr>
              <a:lnSpc>
                <a:spcPct val="115000"/>
              </a:lnSpc>
              <a:spcAft>
                <a:spcPts val="0"/>
              </a:spcAft>
            </a:pPr>
            <a:endParaRPr lang="tr-TR" sz="3200" dirty="0">
              <a:latin typeface="Calibri"/>
              <a:ea typeface="Calibri"/>
              <a:cs typeface="Times New Roman"/>
            </a:endParaRPr>
          </a:p>
          <a:p>
            <a:pPr>
              <a:lnSpc>
                <a:spcPct val="115000"/>
              </a:lnSpc>
              <a:spcAft>
                <a:spcPts val="0"/>
              </a:spcAft>
            </a:pPr>
            <a:r>
              <a:rPr lang="tr-TR" sz="3200" dirty="0">
                <a:solidFill>
                  <a:schemeClr val="tx1">
                    <a:lumMod val="85000"/>
                    <a:lumOff val="15000"/>
                  </a:schemeClr>
                </a:solidFill>
                <a:latin typeface="Times New Roman"/>
                <a:ea typeface="Calibri"/>
                <a:cs typeface="Times New Roman"/>
              </a:rPr>
              <a:t>A) Yolcunun isteği olduğu zaman yolcu yukarıdaki ışığı yakarak görevliyi çağırır</a:t>
            </a:r>
            <a:endParaRPr lang="tr-TR" sz="3200" dirty="0">
              <a:solidFill>
                <a:schemeClr val="tx1">
                  <a:lumMod val="85000"/>
                  <a:lumOff val="15000"/>
                </a:schemeClr>
              </a:solidFill>
              <a:latin typeface="Calibri"/>
              <a:ea typeface="Calibri"/>
              <a:cs typeface="Times New Roman"/>
            </a:endParaRPr>
          </a:p>
          <a:p>
            <a:pPr>
              <a:lnSpc>
                <a:spcPct val="115000"/>
              </a:lnSpc>
              <a:spcAft>
                <a:spcPts val="0"/>
              </a:spcAft>
            </a:pPr>
            <a:r>
              <a:rPr lang="tr-TR" sz="3200" dirty="0">
                <a:latin typeface="Times New Roman"/>
                <a:ea typeface="Calibri"/>
                <a:cs typeface="Times New Roman"/>
              </a:rPr>
              <a:t>B) Otobüsün şık ve süslü görünmesini sağlar</a:t>
            </a:r>
            <a:endParaRPr lang="tr-TR" sz="3200" dirty="0">
              <a:latin typeface="Calibri"/>
              <a:ea typeface="Calibri"/>
              <a:cs typeface="Times New Roman"/>
            </a:endParaRPr>
          </a:p>
          <a:p>
            <a:pPr>
              <a:lnSpc>
                <a:spcPct val="115000"/>
              </a:lnSpc>
              <a:spcAft>
                <a:spcPts val="0"/>
              </a:spcAft>
            </a:pPr>
            <a:r>
              <a:rPr lang="tr-TR" sz="3200" dirty="0">
                <a:solidFill>
                  <a:srgbClr val="000000"/>
                </a:solidFill>
                <a:latin typeface="Times New Roman"/>
                <a:ea typeface="Calibri"/>
                <a:cs typeface="Times New Roman"/>
              </a:rPr>
              <a:t>C) Yolcuları aydınlatır</a:t>
            </a:r>
            <a:endParaRPr lang="tr-TR" sz="3200" dirty="0">
              <a:latin typeface="Calibri"/>
              <a:ea typeface="Calibri"/>
              <a:cs typeface="Times New Roman"/>
            </a:endParaRPr>
          </a:p>
          <a:p>
            <a:pPr>
              <a:lnSpc>
                <a:spcPct val="115000"/>
              </a:lnSpc>
              <a:spcAft>
                <a:spcPts val="0"/>
              </a:spcAft>
            </a:pPr>
            <a:r>
              <a:rPr lang="tr-TR" sz="3200" dirty="0">
                <a:solidFill>
                  <a:srgbClr val="000000"/>
                </a:solidFill>
                <a:latin typeface="Times New Roman"/>
                <a:ea typeface="Calibri"/>
                <a:cs typeface="Times New Roman"/>
              </a:rPr>
              <a:t>D) Yukarıdakilerin hepsi</a:t>
            </a:r>
            <a:endParaRPr lang="tr-TR" sz="3200" dirty="0">
              <a:effectLst/>
              <a:latin typeface="Calibri"/>
              <a:ea typeface="Calibri"/>
              <a:cs typeface="Times New Roman"/>
            </a:endParaRPr>
          </a:p>
        </p:txBody>
      </p:sp>
      <p:sp>
        <p:nvSpPr>
          <p:cNvPr id="3" name="5-Nokta Yıldız 2"/>
          <p:cNvSpPr/>
          <p:nvPr/>
        </p:nvSpPr>
        <p:spPr>
          <a:xfrm>
            <a:off x="1293462" y="3501008"/>
            <a:ext cx="432048" cy="50405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677615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43608" y="1556792"/>
            <a:ext cx="6912768" cy="4622804"/>
          </a:xfrm>
          <a:prstGeom prst="rect">
            <a:avLst/>
          </a:prstGeom>
        </p:spPr>
        <p:txBody>
          <a:bodyPr wrap="square">
            <a:spAutoFit/>
          </a:bodyPr>
          <a:lstStyle/>
          <a:p>
            <a:pPr>
              <a:lnSpc>
                <a:spcPct val="115000"/>
              </a:lnSpc>
              <a:spcAft>
                <a:spcPts val="0"/>
              </a:spcAft>
            </a:pPr>
            <a:r>
              <a:rPr lang="tr-TR" sz="3200" b="1" dirty="0">
                <a:solidFill>
                  <a:srgbClr val="000000"/>
                </a:solidFill>
                <a:latin typeface="Times New Roman"/>
                <a:ea typeface="Calibri"/>
                <a:cs typeface="Times New Roman"/>
              </a:rPr>
              <a:t>7</a:t>
            </a:r>
            <a:r>
              <a:rPr lang="tr-TR" sz="3200" b="1" dirty="0" smtClean="0">
                <a:solidFill>
                  <a:srgbClr val="000000"/>
                </a:solidFill>
                <a:latin typeface="Times New Roman"/>
                <a:ea typeface="Calibri"/>
                <a:cs typeface="Times New Roman"/>
              </a:rPr>
              <a:t>. </a:t>
            </a:r>
            <a:r>
              <a:rPr lang="tr-TR" sz="3200" b="1" dirty="0">
                <a:solidFill>
                  <a:srgbClr val="000000"/>
                </a:solidFill>
                <a:latin typeface="Times New Roman"/>
                <a:ea typeface="Calibri"/>
                <a:cs typeface="Times New Roman"/>
              </a:rPr>
              <a:t>Bozuk araçlar için </a:t>
            </a:r>
            <a:r>
              <a:rPr lang="tr-TR" sz="3200" b="1" dirty="0" err="1">
                <a:solidFill>
                  <a:srgbClr val="000000"/>
                </a:solidFill>
                <a:latin typeface="Times New Roman"/>
                <a:ea typeface="Calibri"/>
                <a:cs typeface="Times New Roman"/>
              </a:rPr>
              <a:t>host</a:t>
            </a:r>
            <a:r>
              <a:rPr lang="tr-TR" sz="3200" b="1" dirty="0">
                <a:solidFill>
                  <a:srgbClr val="000000"/>
                </a:solidFill>
                <a:latin typeface="Times New Roman"/>
                <a:ea typeface="Calibri"/>
                <a:cs typeface="Times New Roman"/>
              </a:rPr>
              <a:t>/hostes hangi işlemleri yapar</a:t>
            </a:r>
            <a:r>
              <a:rPr lang="tr-TR" sz="3200" b="1" dirty="0" smtClean="0">
                <a:solidFill>
                  <a:srgbClr val="000000"/>
                </a:solidFill>
                <a:latin typeface="Times New Roman"/>
                <a:ea typeface="Calibri"/>
                <a:cs typeface="Times New Roman"/>
              </a:rPr>
              <a:t>?</a:t>
            </a:r>
          </a:p>
          <a:p>
            <a:pPr>
              <a:lnSpc>
                <a:spcPct val="115000"/>
              </a:lnSpc>
              <a:spcAft>
                <a:spcPts val="0"/>
              </a:spcAft>
            </a:pPr>
            <a:endParaRPr lang="tr-TR" sz="3200" dirty="0">
              <a:latin typeface="Calibri"/>
              <a:ea typeface="Calibri"/>
              <a:cs typeface="Times New Roman"/>
            </a:endParaRPr>
          </a:p>
          <a:p>
            <a:pPr>
              <a:lnSpc>
                <a:spcPct val="115000"/>
              </a:lnSpc>
              <a:spcAft>
                <a:spcPts val="0"/>
              </a:spcAft>
            </a:pPr>
            <a:r>
              <a:rPr lang="tr-TR" sz="3200" dirty="0">
                <a:solidFill>
                  <a:schemeClr val="tx1">
                    <a:lumMod val="85000"/>
                    <a:lumOff val="15000"/>
                  </a:schemeClr>
                </a:solidFill>
                <a:latin typeface="Times New Roman"/>
                <a:ea typeface="Calibri"/>
                <a:cs typeface="Times New Roman"/>
              </a:rPr>
              <a:t>A) Arıza formu doldurur ve kaptana bildirir.</a:t>
            </a:r>
            <a:endParaRPr lang="tr-TR" sz="3200" dirty="0">
              <a:solidFill>
                <a:schemeClr val="tx1">
                  <a:lumMod val="85000"/>
                  <a:lumOff val="15000"/>
                </a:schemeClr>
              </a:solidFill>
              <a:latin typeface="Calibri"/>
              <a:ea typeface="Calibri"/>
              <a:cs typeface="Times New Roman"/>
            </a:endParaRPr>
          </a:p>
          <a:p>
            <a:pPr>
              <a:lnSpc>
                <a:spcPct val="115000"/>
              </a:lnSpc>
              <a:spcAft>
                <a:spcPts val="0"/>
              </a:spcAft>
            </a:pPr>
            <a:r>
              <a:rPr lang="tr-TR" sz="3200" dirty="0">
                <a:solidFill>
                  <a:srgbClr val="000000"/>
                </a:solidFill>
                <a:latin typeface="Times New Roman"/>
                <a:ea typeface="Calibri"/>
                <a:cs typeface="Times New Roman"/>
              </a:rPr>
              <a:t>B) Kendisi tamir eder.</a:t>
            </a:r>
            <a:endParaRPr lang="tr-TR" sz="3200" dirty="0">
              <a:latin typeface="Calibri"/>
              <a:ea typeface="Calibri"/>
              <a:cs typeface="Times New Roman"/>
            </a:endParaRPr>
          </a:p>
          <a:p>
            <a:pPr>
              <a:lnSpc>
                <a:spcPct val="115000"/>
              </a:lnSpc>
              <a:spcAft>
                <a:spcPts val="0"/>
              </a:spcAft>
            </a:pPr>
            <a:r>
              <a:rPr lang="tr-TR" sz="3200" dirty="0">
                <a:solidFill>
                  <a:srgbClr val="000000"/>
                </a:solidFill>
                <a:latin typeface="Times New Roman"/>
                <a:ea typeface="Calibri"/>
                <a:cs typeface="Times New Roman"/>
              </a:rPr>
              <a:t>C) Araç muavini tamir eder.</a:t>
            </a:r>
            <a:endParaRPr lang="tr-TR" sz="3200" dirty="0">
              <a:latin typeface="Calibri"/>
              <a:ea typeface="Calibri"/>
              <a:cs typeface="Times New Roman"/>
            </a:endParaRPr>
          </a:p>
          <a:p>
            <a:pPr>
              <a:lnSpc>
                <a:spcPct val="115000"/>
              </a:lnSpc>
              <a:spcAft>
                <a:spcPts val="0"/>
              </a:spcAft>
            </a:pPr>
            <a:r>
              <a:rPr lang="tr-TR" sz="3200" dirty="0">
                <a:solidFill>
                  <a:srgbClr val="000000"/>
                </a:solidFill>
                <a:latin typeface="Times New Roman"/>
                <a:ea typeface="Calibri"/>
                <a:cs typeface="Times New Roman"/>
              </a:rPr>
              <a:t>D) Yeni araç temin eder.</a:t>
            </a:r>
            <a:endParaRPr lang="tr-TR" sz="3200" dirty="0">
              <a:effectLst/>
              <a:latin typeface="Calibri"/>
              <a:ea typeface="Calibri"/>
              <a:cs typeface="Times New Roman"/>
            </a:endParaRPr>
          </a:p>
        </p:txBody>
      </p:sp>
      <p:sp>
        <p:nvSpPr>
          <p:cNvPr id="3" name="5-Nokta Yıldız 2"/>
          <p:cNvSpPr/>
          <p:nvPr/>
        </p:nvSpPr>
        <p:spPr>
          <a:xfrm>
            <a:off x="1052170" y="3364138"/>
            <a:ext cx="432048" cy="50405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612432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1196752"/>
            <a:ext cx="8229600" cy="1143000"/>
          </a:xfrm>
        </p:spPr>
        <p:txBody>
          <a:bodyPr>
            <a:normAutofit/>
          </a:bodyPr>
          <a:lstStyle/>
          <a:p>
            <a:r>
              <a:rPr lang="tr-TR" sz="3200" dirty="0" smtClean="0"/>
              <a:t>Yolcuların Yerleşmelerine Yardımcı olma :</a:t>
            </a:r>
            <a:endParaRPr lang="tr-TR" sz="3200" dirty="0"/>
          </a:p>
        </p:txBody>
      </p:sp>
      <p:sp>
        <p:nvSpPr>
          <p:cNvPr id="3" name="İçerik Yer Tutucusu 2"/>
          <p:cNvSpPr>
            <a:spLocks noGrp="1"/>
          </p:cNvSpPr>
          <p:nvPr>
            <p:ph idx="1"/>
          </p:nvPr>
        </p:nvSpPr>
        <p:spPr>
          <a:xfrm>
            <a:off x="395536" y="2924944"/>
            <a:ext cx="8229600" cy="2933680"/>
          </a:xfrm>
        </p:spPr>
        <p:txBody>
          <a:bodyPr/>
          <a:lstStyle/>
          <a:p>
            <a:r>
              <a:rPr lang="tr-TR" dirty="0" smtClean="0"/>
              <a:t>    yolcuların biletli oldukları koltukları gösterilirken varsa çanta vs. eşyalarının koltuk üstündeki raflara koymalarında yardımcı olunur. 1.2.3.4.23.24 numaralı koltuklara oturan yolculardan; emniyet kemeri takmayan varsa yardımcı olunur. Emniyet kemeri takmak istemeyen yolcu kemer takmaları ısrar edilir.</a:t>
            </a:r>
            <a:endParaRPr lang="tr-TR" dirty="0"/>
          </a:p>
        </p:txBody>
      </p:sp>
    </p:spTree>
    <p:extLst>
      <p:ext uri="{BB962C8B-B14F-4D97-AF65-F5344CB8AC3E}">
        <p14:creationId xmlns:p14="http://schemas.microsoft.com/office/powerpoint/2010/main" val="34178840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43608" y="1340768"/>
            <a:ext cx="6768752" cy="5189113"/>
          </a:xfrm>
          <a:prstGeom prst="rect">
            <a:avLst/>
          </a:prstGeom>
        </p:spPr>
        <p:txBody>
          <a:bodyPr wrap="square">
            <a:spAutoFit/>
          </a:bodyPr>
          <a:lstStyle/>
          <a:p>
            <a:pPr>
              <a:lnSpc>
                <a:spcPct val="115000"/>
              </a:lnSpc>
              <a:spcAft>
                <a:spcPts val="0"/>
              </a:spcAft>
            </a:pPr>
            <a:r>
              <a:rPr lang="tr-TR" sz="3200" b="1" dirty="0">
                <a:solidFill>
                  <a:srgbClr val="000000"/>
                </a:solidFill>
                <a:latin typeface="Times New Roman"/>
                <a:ea typeface="Calibri"/>
                <a:cs typeface="Times New Roman"/>
              </a:rPr>
              <a:t>8</a:t>
            </a:r>
            <a:r>
              <a:rPr lang="tr-TR" sz="3200" b="1" dirty="0" smtClean="0">
                <a:solidFill>
                  <a:srgbClr val="000000"/>
                </a:solidFill>
                <a:latin typeface="Times New Roman"/>
                <a:ea typeface="Calibri"/>
                <a:cs typeface="Times New Roman"/>
              </a:rPr>
              <a:t>. </a:t>
            </a:r>
            <a:r>
              <a:rPr lang="tr-TR" sz="3200" b="1" dirty="0">
                <a:solidFill>
                  <a:srgbClr val="000000"/>
                </a:solidFill>
                <a:latin typeface="Times New Roman"/>
                <a:ea typeface="Calibri"/>
                <a:cs typeface="Times New Roman"/>
              </a:rPr>
              <a:t>Yolcuları karşılamak neden önemlidir</a:t>
            </a:r>
            <a:r>
              <a:rPr lang="tr-TR" sz="3200" b="1" dirty="0" smtClean="0">
                <a:solidFill>
                  <a:srgbClr val="000000"/>
                </a:solidFill>
                <a:latin typeface="Times New Roman"/>
                <a:ea typeface="Calibri"/>
                <a:cs typeface="Times New Roman"/>
              </a:rPr>
              <a:t>?</a:t>
            </a:r>
          </a:p>
          <a:p>
            <a:pPr>
              <a:lnSpc>
                <a:spcPct val="115000"/>
              </a:lnSpc>
              <a:spcAft>
                <a:spcPts val="0"/>
              </a:spcAft>
            </a:pPr>
            <a:r>
              <a:rPr lang="tr-TR" sz="3200" b="1" dirty="0">
                <a:solidFill>
                  <a:srgbClr val="000000"/>
                </a:solidFill>
                <a:latin typeface="Times New Roman"/>
                <a:ea typeface="Calibri"/>
                <a:cs typeface="Times New Roman"/>
              </a:rPr>
              <a:t/>
            </a:r>
            <a:br>
              <a:rPr lang="tr-TR" sz="3200" b="1" dirty="0">
                <a:solidFill>
                  <a:srgbClr val="000000"/>
                </a:solidFill>
                <a:latin typeface="Times New Roman"/>
                <a:ea typeface="Calibri"/>
                <a:cs typeface="Times New Roman"/>
              </a:rPr>
            </a:br>
            <a:r>
              <a:rPr lang="tr-TR" sz="3200" dirty="0">
                <a:solidFill>
                  <a:srgbClr val="000000"/>
                </a:solidFill>
                <a:latin typeface="Times New Roman"/>
                <a:ea typeface="Calibri"/>
                <a:cs typeface="Times New Roman"/>
              </a:rPr>
              <a:t>A) Yolcuların yolculuk hakkında ilk intibalarının olumlu olması için</a:t>
            </a:r>
            <a:r>
              <a:rPr lang="tr-TR" sz="3200" b="1" dirty="0">
                <a:solidFill>
                  <a:srgbClr val="000000"/>
                </a:solidFill>
                <a:latin typeface="Times New Roman"/>
                <a:ea typeface="Calibri"/>
                <a:cs typeface="Times New Roman"/>
              </a:rPr>
              <a:t/>
            </a:r>
            <a:br>
              <a:rPr lang="tr-TR" sz="3200" b="1" dirty="0">
                <a:solidFill>
                  <a:srgbClr val="000000"/>
                </a:solidFill>
                <a:latin typeface="Times New Roman"/>
                <a:ea typeface="Calibri"/>
                <a:cs typeface="Times New Roman"/>
              </a:rPr>
            </a:br>
            <a:r>
              <a:rPr lang="tr-TR" sz="3200" dirty="0">
                <a:solidFill>
                  <a:srgbClr val="000000"/>
                </a:solidFill>
                <a:latin typeface="Times New Roman"/>
                <a:ea typeface="Calibri"/>
                <a:cs typeface="Times New Roman"/>
              </a:rPr>
              <a:t>B) Yolcuların personele güven duyması için</a:t>
            </a:r>
            <a:r>
              <a:rPr lang="tr-TR" sz="3200" b="1" dirty="0">
                <a:solidFill>
                  <a:srgbClr val="000000"/>
                </a:solidFill>
                <a:latin typeface="Times New Roman"/>
                <a:ea typeface="Calibri"/>
                <a:cs typeface="Times New Roman"/>
              </a:rPr>
              <a:t/>
            </a:r>
            <a:br>
              <a:rPr lang="tr-TR" sz="3200" b="1" dirty="0">
                <a:solidFill>
                  <a:srgbClr val="000000"/>
                </a:solidFill>
                <a:latin typeface="Times New Roman"/>
                <a:ea typeface="Calibri"/>
                <a:cs typeface="Times New Roman"/>
              </a:rPr>
            </a:br>
            <a:r>
              <a:rPr lang="tr-TR" sz="3200" dirty="0">
                <a:latin typeface="Times New Roman"/>
                <a:ea typeface="Calibri"/>
                <a:cs typeface="Times New Roman"/>
              </a:rPr>
              <a:t>C) Otobüs şirketinin prestiji için</a:t>
            </a:r>
            <a:r>
              <a:rPr lang="tr-TR" sz="3200" b="1" dirty="0">
                <a:solidFill>
                  <a:srgbClr val="FF0000"/>
                </a:solidFill>
                <a:latin typeface="Times New Roman"/>
                <a:ea typeface="Calibri"/>
                <a:cs typeface="Times New Roman"/>
              </a:rPr>
              <a:t/>
            </a:r>
            <a:br>
              <a:rPr lang="tr-TR" sz="3200" b="1" dirty="0">
                <a:solidFill>
                  <a:srgbClr val="FF0000"/>
                </a:solidFill>
                <a:latin typeface="Times New Roman"/>
                <a:ea typeface="Calibri"/>
                <a:cs typeface="Times New Roman"/>
              </a:rPr>
            </a:br>
            <a:r>
              <a:rPr lang="tr-TR" sz="3200" dirty="0">
                <a:solidFill>
                  <a:schemeClr val="tx1">
                    <a:lumMod val="85000"/>
                    <a:lumOff val="15000"/>
                  </a:schemeClr>
                </a:solidFill>
                <a:latin typeface="Times New Roman"/>
                <a:ea typeface="Calibri"/>
                <a:cs typeface="Times New Roman"/>
              </a:rPr>
              <a:t>D) Hepsi</a:t>
            </a:r>
            <a:endParaRPr lang="tr-TR" sz="3200" dirty="0">
              <a:solidFill>
                <a:schemeClr val="tx1">
                  <a:lumMod val="85000"/>
                  <a:lumOff val="15000"/>
                </a:schemeClr>
              </a:solidFill>
              <a:effectLst/>
              <a:latin typeface="Calibri"/>
              <a:ea typeface="Calibri"/>
              <a:cs typeface="Times New Roman"/>
            </a:endParaRPr>
          </a:p>
        </p:txBody>
      </p:sp>
      <p:sp>
        <p:nvSpPr>
          <p:cNvPr id="3" name="5-Nokta Yıldız 2"/>
          <p:cNvSpPr/>
          <p:nvPr/>
        </p:nvSpPr>
        <p:spPr>
          <a:xfrm>
            <a:off x="1043608" y="5877272"/>
            <a:ext cx="432048" cy="50405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616968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19672" y="1340768"/>
            <a:ext cx="6624736" cy="4622804"/>
          </a:xfrm>
          <a:prstGeom prst="rect">
            <a:avLst/>
          </a:prstGeom>
        </p:spPr>
        <p:txBody>
          <a:bodyPr wrap="square">
            <a:spAutoFit/>
          </a:bodyPr>
          <a:lstStyle/>
          <a:p>
            <a:pPr>
              <a:lnSpc>
                <a:spcPct val="115000"/>
              </a:lnSpc>
              <a:spcAft>
                <a:spcPts val="0"/>
              </a:spcAft>
            </a:pPr>
            <a:r>
              <a:rPr lang="tr-TR" sz="3200" b="1" dirty="0">
                <a:solidFill>
                  <a:srgbClr val="000000"/>
                </a:solidFill>
                <a:latin typeface="Times New Roman"/>
                <a:ea typeface="Calibri"/>
                <a:cs typeface="Times New Roman"/>
              </a:rPr>
              <a:t>9</a:t>
            </a:r>
            <a:r>
              <a:rPr lang="tr-TR" sz="3200" b="1" dirty="0" smtClean="0">
                <a:solidFill>
                  <a:srgbClr val="000000"/>
                </a:solidFill>
                <a:latin typeface="Times New Roman"/>
                <a:ea typeface="Calibri"/>
                <a:cs typeface="Times New Roman"/>
              </a:rPr>
              <a:t>. </a:t>
            </a:r>
            <a:r>
              <a:rPr lang="tr-TR" sz="3200" b="1" dirty="0">
                <a:solidFill>
                  <a:srgbClr val="000000"/>
                </a:solidFill>
                <a:latin typeface="Times New Roman"/>
                <a:ea typeface="Calibri"/>
                <a:cs typeface="Times New Roman"/>
              </a:rPr>
              <a:t>Yolcu bagajlarını almak kimin görevidir</a:t>
            </a:r>
            <a:r>
              <a:rPr lang="tr-TR" sz="3200" b="1" dirty="0" smtClean="0">
                <a:solidFill>
                  <a:srgbClr val="000000"/>
                </a:solidFill>
                <a:latin typeface="Times New Roman"/>
                <a:ea typeface="Calibri"/>
                <a:cs typeface="Times New Roman"/>
              </a:rPr>
              <a:t>?</a:t>
            </a:r>
          </a:p>
          <a:p>
            <a:pPr>
              <a:lnSpc>
                <a:spcPct val="115000"/>
              </a:lnSpc>
              <a:spcAft>
                <a:spcPts val="0"/>
              </a:spcAft>
            </a:pPr>
            <a:endParaRPr lang="tr-TR" sz="3200" dirty="0">
              <a:latin typeface="Calibri"/>
              <a:ea typeface="Calibri"/>
              <a:cs typeface="Times New Roman"/>
            </a:endParaRPr>
          </a:p>
          <a:p>
            <a:pPr>
              <a:lnSpc>
                <a:spcPct val="115000"/>
              </a:lnSpc>
              <a:spcAft>
                <a:spcPts val="0"/>
              </a:spcAft>
            </a:pPr>
            <a:r>
              <a:rPr lang="tr-TR" sz="3200" dirty="0">
                <a:latin typeface="Times New Roman"/>
                <a:ea typeface="Calibri"/>
                <a:cs typeface="Times New Roman"/>
              </a:rPr>
              <a:t>A) Kaptan şoför</a:t>
            </a:r>
            <a:endParaRPr lang="tr-TR" sz="3200" dirty="0">
              <a:latin typeface="Calibri"/>
              <a:ea typeface="Calibri"/>
              <a:cs typeface="Times New Roman"/>
            </a:endParaRPr>
          </a:p>
          <a:p>
            <a:pPr>
              <a:lnSpc>
                <a:spcPct val="115000"/>
              </a:lnSpc>
              <a:spcAft>
                <a:spcPts val="0"/>
              </a:spcAft>
            </a:pPr>
            <a:r>
              <a:rPr lang="tr-TR" sz="3200" dirty="0">
                <a:solidFill>
                  <a:schemeClr val="tx1">
                    <a:lumMod val="85000"/>
                    <a:lumOff val="15000"/>
                  </a:schemeClr>
                </a:solidFill>
                <a:latin typeface="Times New Roman"/>
                <a:ea typeface="Calibri"/>
                <a:cs typeface="Times New Roman"/>
              </a:rPr>
              <a:t>B) Araç muavini</a:t>
            </a:r>
            <a:endParaRPr lang="tr-TR" sz="3200" dirty="0">
              <a:solidFill>
                <a:schemeClr val="tx1">
                  <a:lumMod val="85000"/>
                  <a:lumOff val="15000"/>
                </a:schemeClr>
              </a:solidFill>
              <a:latin typeface="Calibri"/>
              <a:ea typeface="Calibri"/>
              <a:cs typeface="Times New Roman"/>
            </a:endParaRPr>
          </a:p>
          <a:p>
            <a:pPr>
              <a:lnSpc>
                <a:spcPct val="115000"/>
              </a:lnSpc>
              <a:spcAft>
                <a:spcPts val="0"/>
              </a:spcAft>
            </a:pPr>
            <a:r>
              <a:rPr lang="tr-TR" sz="3200" dirty="0">
                <a:solidFill>
                  <a:srgbClr val="000000"/>
                </a:solidFill>
                <a:latin typeface="Times New Roman"/>
                <a:ea typeface="Calibri"/>
                <a:cs typeface="Times New Roman"/>
              </a:rPr>
              <a:t>C) Host/hostes</a:t>
            </a:r>
            <a:endParaRPr lang="tr-TR" sz="3200" dirty="0">
              <a:latin typeface="Calibri"/>
              <a:ea typeface="Calibri"/>
              <a:cs typeface="Times New Roman"/>
            </a:endParaRPr>
          </a:p>
          <a:p>
            <a:pPr>
              <a:lnSpc>
                <a:spcPct val="115000"/>
              </a:lnSpc>
              <a:spcAft>
                <a:spcPts val="0"/>
              </a:spcAft>
            </a:pPr>
            <a:r>
              <a:rPr lang="tr-TR" sz="3200" dirty="0">
                <a:solidFill>
                  <a:srgbClr val="000000"/>
                </a:solidFill>
                <a:latin typeface="Times New Roman"/>
                <a:ea typeface="Calibri"/>
                <a:cs typeface="Times New Roman"/>
              </a:rPr>
              <a:t>D) Yolcu kendi bagajını kendi yerleştirir</a:t>
            </a:r>
            <a:endParaRPr lang="tr-TR" sz="3200" dirty="0">
              <a:effectLst/>
              <a:latin typeface="Calibri"/>
              <a:ea typeface="Calibri"/>
              <a:cs typeface="Times New Roman"/>
            </a:endParaRPr>
          </a:p>
        </p:txBody>
      </p:sp>
      <p:sp>
        <p:nvSpPr>
          <p:cNvPr id="3" name="5-Nokta Yıldız 2"/>
          <p:cNvSpPr/>
          <p:nvPr/>
        </p:nvSpPr>
        <p:spPr>
          <a:xfrm>
            <a:off x="1620405" y="3706238"/>
            <a:ext cx="432048" cy="50405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722121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27584" y="1196752"/>
            <a:ext cx="6984776" cy="4056495"/>
          </a:xfrm>
          <a:prstGeom prst="rect">
            <a:avLst/>
          </a:prstGeom>
        </p:spPr>
        <p:txBody>
          <a:bodyPr wrap="square">
            <a:spAutoFit/>
          </a:bodyPr>
          <a:lstStyle/>
          <a:p>
            <a:pPr>
              <a:lnSpc>
                <a:spcPct val="115000"/>
              </a:lnSpc>
              <a:spcAft>
                <a:spcPts val="0"/>
              </a:spcAft>
            </a:pPr>
            <a:r>
              <a:rPr lang="tr-TR" sz="3200" b="1" dirty="0" smtClean="0">
                <a:solidFill>
                  <a:srgbClr val="000000"/>
                </a:solidFill>
                <a:latin typeface="Times New Roman"/>
                <a:ea typeface="Calibri"/>
                <a:cs typeface="Times New Roman"/>
              </a:rPr>
              <a:t>10. </a:t>
            </a:r>
            <a:r>
              <a:rPr lang="tr-TR" sz="3200" b="1" dirty="0">
                <a:solidFill>
                  <a:srgbClr val="000000"/>
                </a:solidFill>
                <a:latin typeface="Times New Roman"/>
                <a:ea typeface="Calibri"/>
                <a:cs typeface="Times New Roman"/>
              </a:rPr>
              <a:t>Özel durumu olan yolcular hangileridir</a:t>
            </a:r>
            <a:r>
              <a:rPr lang="tr-TR" sz="3200" b="1" dirty="0" smtClean="0">
                <a:solidFill>
                  <a:srgbClr val="000000"/>
                </a:solidFill>
                <a:latin typeface="Times New Roman"/>
                <a:ea typeface="Calibri"/>
                <a:cs typeface="Times New Roman"/>
              </a:rPr>
              <a:t>?</a:t>
            </a:r>
          </a:p>
          <a:p>
            <a:pPr>
              <a:lnSpc>
                <a:spcPct val="115000"/>
              </a:lnSpc>
              <a:spcAft>
                <a:spcPts val="0"/>
              </a:spcAft>
            </a:pPr>
            <a:endParaRPr lang="tr-TR" sz="3200" dirty="0">
              <a:latin typeface="Calibri"/>
              <a:ea typeface="Calibri"/>
              <a:cs typeface="Times New Roman"/>
            </a:endParaRPr>
          </a:p>
          <a:p>
            <a:pPr>
              <a:lnSpc>
                <a:spcPct val="115000"/>
              </a:lnSpc>
              <a:spcAft>
                <a:spcPts val="0"/>
              </a:spcAft>
            </a:pPr>
            <a:r>
              <a:rPr lang="tr-TR" sz="3200" dirty="0">
                <a:solidFill>
                  <a:srgbClr val="000000"/>
                </a:solidFill>
                <a:latin typeface="Times New Roman"/>
                <a:ea typeface="Calibri"/>
                <a:cs typeface="Times New Roman"/>
              </a:rPr>
              <a:t>A) Herkes özeldir.</a:t>
            </a:r>
            <a:endParaRPr lang="tr-TR" sz="3200" dirty="0">
              <a:latin typeface="Calibri"/>
              <a:ea typeface="Calibri"/>
              <a:cs typeface="Times New Roman"/>
            </a:endParaRPr>
          </a:p>
          <a:p>
            <a:pPr>
              <a:lnSpc>
                <a:spcPct val="115000"/>
              </a:lnSpc>
              <a:spcAft>
                <a:spcPts val="0"/>
              </a:spcAft>
            </a:pPr>
            <a:r>
              <a:rPr lang="tr-TR" sz="3200" dirty="0">
                <a:solidFill>
                  <a:schemeClr val="tx1">
                    <a:lumMod val="85000"/>
                    <a:lumOff val="15000"/>
                  </a:schemeClr>
                </a:solidFill>
                <a:latin typeface="Times New Roman"/>
                <a:ea typeface="Calibri"/>
                <a:cs typeface="Times New Roman"/>
              </a:rPr>
              <a:t>B) Engelli, yaşlı, hasta vb.</a:t>
            </a:r>
            <a:endParaRPr lang="tr-TR" sz="3200" dirty="0">
              <a:solidFill>
                <a:schemeClr val="tx1">
                  <a:lumMod val="85000"/>
                  <a:lumOff val="15000"/>
                </a:schemeClr>
              </a:solidFill>
              <a:latin typeface="Calibri"/>
              <a:ea typeface="Calibri"/>
              <a:cs typeface="Times New Roman"/>
            </a:endParaRPr>
          </a:p>
          <a:p>
            <a:pPr>
              <a:lnSpc>
                <a:spcPct val="115000"/>
              </a:lnSpc>
              <a:spcAft>
                <a:spcPts val="0"/>
              </a:spcAft>
            </a:pPr>
            <a:r>
              <a:rPr lang="tr-TR" sz="3200" dirty="0">
                <a:solidFill>
                  <a:srgbClr val="000000"/>
                </a:solidFill>
                <a:latin typeface="Times New Roman"/>
                <a:ea typeface="Calibri"/>
                <a:cs typeface="Times New Roman"/>
              </a:rPr>
              <a:t>C) Milletvekili, genel müdür gibi kişiler</a:t>
            </a:r>
            <a:endParaRPr lang="tr-TR" sz="3200" dirty="0">
              <a:latin typeface="Calibri"/>
              <a:ea typeface="Calibri"/>
              <a:cs typeface="Times New Roman"/>
            </a:endParaRPr>
          </a:p>
          <a:p>
            <a:pPr>
              <a:lnSpc>
                <a:spcPct val="115000"/>
              </a:lnSpc>
              <a:spcAft>
                <a:spcPts val="0"/>
              </a:spcAft>
            </a:pPr>
            <a:r>
              <a:rPr lang="tr-TR" sz="3200" dirty="0">
                <a:solidFill>
                  <a:srgbClr val="000000"/>
                </a:solidFill>
                <a:latin typeface="Times New Roman"/>
                <a:ea typeface="Calibri"/>
                <a:cs typeface="Times New Roman"/>
              </a:rPr>
              <a:t>D) Öğrenci ve öğretmenler</a:t>
            </a:r>
            <a:endParaRPr lang="tr-TR" sz="3200" dirty="0">
              <a:effectLst/>
              <a:latin typeface="Calibri"/>
              <a:ea typeface="Calibri"/>
              <a:cs typeface="Times New Roman"/>
            </a:endParaRPr>
          </a:p>
        </p:txBody>
      </p:sp>
      <p:sp>
        <p:nvSpPr>
          <p:cNvPr id="3" name="5-Nokta Yıldız 2"/>
          <p:cNvSpPr/>
          <p:nvPr/>
        </p:nvSpPr>
        <p:spPr>
          <a:xfrm>
            <a:off x="827584" y="3501008"/>
            <a:ext cx="432048" cy="50405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023556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59632" y="1094219"/>
            <a:ext cx="7200800" cy="4622804"/>
          </a:xfrm>
          <a:prstGeom prst="rect">
            <a:avLst/>
          </a:prstGeom>
        </p:spPr>
        <p:txBody>
          <a:bodyPr wrap="square">
            <a:spAutoFit/>
          </a:bodyPr>
          <a:lstStyle/>
          <a:p>
            <a:pPr>
              <a:lnSpc>
                <a:spcPct val="115000"/>
              </a:lnSpc>
              <a:spcAft>
                <a:spcPts val="0"/>
              </a:spcAft>
            </a:pPr>
            <a:r>
              <a:rPr lang="tr-TR" sz="3200" b="1" dirty="0" smtClean="0">
                <a:solidFill>
                  <a:srgbClr val="000000"/>
                </a:solidFill>
                <a:latin typeface="Times New Roman"/>
                <a:ea typeface="Calibri"/>
                <a:cs typeface="Times New Roman"/>
              </a:rPr>
              <a:t>11. </a:t>
            </a:r>
            <a:r>
              <a:rPr lang="tr-TR" sz="3200" b="1" dirty="0">
                <a:solidFill>
                  <a:srgbClr val="000000"/>
                </a:solidFill>
                <a:latin typeface="Times New Roman"/>
                <a:ea typeface="Calibri"/>
                <a:cs typeface="Times New Roman"/>
              </a:rPr>
              <a:t>Problem çıkaran yolcu için ne yapılmalıdır</a:t>
            </a:r>
            <a:r>
              <a:rPr lang="tr-TR" sz="3200" b="1" dirty="0" smtClean="0">
                <a:solidFill>
                  <a:srgbClr val="000000"/>
                </a:solidFill>
                <a:latin typeface="Times New Roman"/>
                <a:ea typeface="Calibri"/>
                <a:cs typeface="Times New Roman"/>
              </a:rPr>
              <a:t>?</a:t>
            </a:r>
          </a:p>
          <a:p>
            <a:pPr>
              <a:lnSpc>
                <a:spcPct val="115000"/>
              </a:lnSpc>
              <a:spcAft>
                <a:spcPts val="0"/>
              </a:spcAft>
            </a:pPr>
            <a:endParaRPr lang="tr-TR" sz="3200" dirty="0">
              <a:latin typeface="Calibri"/>
              <a:ea typeface="Calibri"/>
              <a:cs typeface="Times New Roman"/>
            </a:endParaRPr>
          </a:p>
          <a:p>
            <a:pPr>
              <a:lnSpc>
                <a:spcPct val="115000"/>
              </a:lnSpc>
              <a:spcAft>
                <a:spcPts val="0"/>
              </a:spcAft>
            </a:pPr>
            <a:r>
              <a:rPr lang="tr-TR" sz="3200" dirty="0">
                <a:solidFill>
                  <a:srgbClr val="000000"/>
                </a:solidFill>
                <a:latin typeface="Times New Roman"/>
                <a:ea typeface="Calibri"/>
                <a:cs typeface="Times New Roman"/>
              </a:rPr>
              <a:t>A) Adı yolcu listesinden öğrenilip kaptana bildirilir.</a:t>
            </a:r>
            <a:endParaRPr lang="tr-TR" sz="3200" dirty="0">
              <a:latin typeface="Calibri"/>
              <a:ea typeface="Calibri"/>
              <a:cs typeface="Times New Roman"/>
            </a:endParaRPr>
          </a:p>
          <a:p>
            <a:pPr>
              <a:lnSpc>
                <a:spcPct val="115000"/>
              </a:lnSpc>
              <a:spcAft>
                <a:spcPts val="0"/>
              </a:spcAft>
            </a:pPr>
            <a:r>
              <a:rPr lang="tr-TR" sz="3200" dirty="0">
                <a:solidFill>
                  <a:srgbClr val="000000"/>
                </a:solidFill>
                <a:latin typeface="Times New Roman"/>
                <a:ea typeface="Calibri"/>
                <a:cs typeface="Times New Roman"/>
              </a:rPr>
              <a:t>B) Yolcu ile konuşularak problem çözülür.</a:t>
            </a:r>
            <a:endParaRPr lang="tr-TR" sz="3200" dirty="0">
              <a:latin typeface="Calibri"/>
              <a:ea typeface="Calibri"/>
              <a:cs typeface="Times New Roman"/>
            </a:endParaRPr>
          </a:p>
          <a:p>
            <a:pPr>
              <a:lnSpc>
                <a:spcPct val="115000"/>
              </a:lnSpc>
              <a:spcAft>
                <a:spcPts val="0"/>
              </a:spcAft>
            </a:pPr>
            <a:r>
              <a:rPr lang="tr-TR" sz="3200" dirty="0">
                <a:solidFill>
                  <a:srgbClr val="000000"/>
                </a:solidFill>
                <a:latin typeface="Times New Roman"/>
                <a:ea typeface="Calibri"/>
                <a:cs typeface="Times New Roman"/>
              </a:rPr>
              <a:t>C) Yolcuya inmesi gerektiği söylenir.</a:t>
            </a:r>
            <a:endParaRPr lang="tr-TR" sz="3200" dirty="0">
              <a:latin typeface="Calibri"/>
              <a:ea typeface="Calibri"/>
              <a:cs typeface="Times New Roman"/>
            </a:endParaRPr>
          </a:p>
          <a:p>
            <a:pPr>
              <a:lnSpc>
                <a:spcPct val="115000"/>
              </a:lnSpc>
              <a:spcAft>
                <a:spcPts val="0"/>
              </a:spcAft>
            </a:pPr>
            <a:r>
              <a:rPr lang="tr-TR" sz="3200" dirty="0">
                <a:solidFill>
                  <a:schemeClr val="tx1">
                    <a:lumMod val="85000"/>
                    <a:lumOff val="15000"/>
                  </a:schemeClr>
                </a:solidFill>
                <a:latin typeface="Times New Roman"/>
                <a:ea typeface="Calibri"/>
                <a:cs typeface="Times New Roman"/>
              </a:rPr>
              <a:t>D) Hepsi</a:t>
            </a:r>
            <a:endParaRPr lang="tr-TR" sz="3200" dirty="0">
              <a:solidFill>
                <a:schemeClr val="tx1">
                  <a:lumMod val="85000"/>
                  <a:lumOff val="15000"/>
                </a:schemeClr>
              </a:solidFill>
              <a:effectLst/>
              <a:latin typeface="Calibri"/>
              <a:ea typeface="Calibri"/>
              <a:cs typeface="Times New Roman"/>
            </a:endParaRPr>
          </a:p>
        </p:txBody>
      </p:sp>
      <p:sp>
        <p:nvSpPr>
          <p:cNvPr id="3" name="5-Nokta Yıldız 2"/>
          <p:cNvSpPr/>
          <p:nvPr/>
        </p:nvSpPr>
        <p:spPr>
          <a:xfrm>
            <a:off x="1297377" y="5085184"/>
            <a:ext cx="432048" cy="50405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926684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31640" y="1124744"/>
            <a:ext cx="6840760" cy="4622804"/>
          </a:xfrm>
          <a:prstGeom prst="rect">
            <a:avLst/>
          </a:prstGeom>
        </p:spPr>
        <p:txBody>
          <a:bodyPr wrap="square">
            <a:spAutoFit/>
          </a:bodyPr>
          <a:lstStyle/>
          <a:p>
            <a:pPr>
              <a:lnSpc>
                <a:spcPct val="115000"/>
              </a:lnSpc>
              <a:spcAft>
                <a:spcPts val="0"/>
              </a:spcAft>
            </a:pPr>
            <a:r>
              <a:rPr lang="tr-TR" sz="3200" b="1" dirty="0" smtClean="0">
                <a:solidFill>
                  <a:srgbClr val="000000"/>
                </a:solidFill>
                <a:latin typeface="Times New Roman"/>
                <a:ea typeface="Calibri"/>
                <a:cs typeface="Times New Roman"/>
              </a:rPr>
              <a:t>12. </a:t>
            </a:r>
            <a:r>
              <a:rPr lang="tr-TR" sz="3200" b="1" dirty="0">
                <a:solidFill>
                  <a:srgbClr val="000000"/>
                </a:solidFill>
                <a:latin typeface="Times New Roman"/>
                <a:ea typeface="Calibri"/>
                <a:cs typeface="Times New Roman"/>
              </a:rPr>
              <a:t>Eksik, gelmeyen yolcu için ne yapılır</a:t>
            </a:r>
            <a:r>
              <a:rPr lang="tr-TR" sz="3200" b="1" dirty="0" smtClean="0">
                <a:solidFill>
                  <a:srgbClr val="000000"/>
                </a:solidFill>
                <a:latin typeface="Times New Roman"/>
                <a:ea typeface="Calibri"/>
                <a:cs typeface="Times New Roman"/>
              </a:rPr>
              <a:t>?</a:t>
            </a:r>
          </a:p>
          <a:p>
            <a:pPr>
              <a:lnSpc>
                <a:spcPct val="115000"/>
              </a:lnSpc>
              <a:spcAft>
                <a:spcPts val="0"/>
              </a:spcAft>
            </a:pPr>
            <a:endParaRPr lang="tr-TR" sz="3200" dirty="0">
              <a:latin typeface="Calibri"/>
              <a:ea typeface="Calibri"/>
              <a:cs typeface="Times New Roman"/>
            </a:endParaRPr>
          </a:p>
          <a:p>
            <a:pPr>
              <a:lnSpc>
                <a:spcPct val="115000"/>
              </a:lnSpc>
              <a:spcAft>
                <a:spcPts val="0"/>
              </a:spcAft>
            </a:pPr>
            <a:r>
              <a:rPr lang="tr-TR" sz="3200" dirty="0">
                <a:solidFill>
                  <a:schemeClr val="tx1">
                    <a:lumMod val="85000"/>
                    <a:lumOff val="15000"/>
                  </a:schemeClr>
                </a:solidFill>
                <a:latin typeface="Times New Roman"/>
                <a:ea typeface="Calibri"/>
                <a:cs typeface="Times New Roman"/>
              </a:rPr>
              <a:t>A) Peron görevlisine, yazıhaneye bilgi verilir, anons edilmesi sağlanır.</a:t>
            </a:r>
            <a:endParaRPr lang="tr-TR" sz="3200" dirty="0">
              <a:solidFill>
                <a:schemeClr val="tx1">
                  <a:lumMod val="85000"/>
                  <a:lumOff val="15000"/>
                </a:schemeClr>
              </a:solidFill>
              <a:latin typeface="Calibri"/>
              <a:ea typeface="Calibri"/>
              <a:cs typeface="Times New Roman"/>
            </a:endParaRPr>
          </a:p>
          <a:p>
            <a:pPr>
              <a:lnSpc>
                <a:spcPct val="115000"/>
              </a:lnSpc>
              <a:spcAft>
                <a:spcPts val="0"/>
              </a:spcAft>
            </a:pPr>
            <a:r>
              <a:rPr lang="tr-TR" sz="3200" dirty="0">
                <a:solidFill>
                  <a:srgbClr val="000000"/>
                </a:solidFill>
                <a:latin typeface="Times New Roman"/>
                <a:ea typeface="Calibri"/>
                <a:cs typeface="Times New Roman"/>
              </a:rPr>
              <a:t>B) Evine telefon edilir.</a:t>
            </a:r>
            <a:endParaRPr lang="tr-TR" sz="3200" dirty="0">
              <a:latin typeface="Calibri"/>
              <a:ea typeface="Calibri"/>
              <a:cs typeface="Times New Roman"/>
            </a:endParaRPr>
          </a:p>
          <a:p>
            <a:pPr>
              <a:lnSpc>
                <a:spcPct val="115000"/>
              </a:lnSpc>
              <a:spcAft>
                <a:spcPts val="0"/>
              </a:spcAft>
            </a:pPr>
            <a:r>
              <a:rPr lang="tr-TR" sz="3200" dirty="0">
                <a:solidFill>
                  <a:srgbClr val="000000"/>
                </a:solidFill>
                <a:latin typeface="Times New Roman"/>
                <a:ea typeface="Calibri"/>
                <a:cs typeface="Times New Roman"/>
              </a:rPr>
              <a:t>C) Gelene kadar beklenir.</a:t>
            </a:r>
            <a:endParaRPr lang="tr-TR" sz="3200" dirty="0">
              <a:latin typeface="Calibri"/>
              <a:ea typeface="Calibri"/>
              <a:cs typeface="Times New Roman"/>
            </a:endParaRPr>
          </a:p>
          <a:p>
            <a:pPr>
              <a:lnSpc>
                <a:spcPct val="115000"/>
              </a:lnSpc>
              <a:spcAft>
                <a:spcPts val="0"/>
              </a:spcAft>
            </a:pPr>
            <a:r>
              <a:rPr lang="tr-TR" sz="3200" dirty="0">
                <a:solidFill>
                  <a:srgbClr val="000000"/>
                </a:solidFill>
                <a:latin typeface="Times New Roman"/>
                <a:ea typeface="Calibri"/>
                <a:cs typeface="Times New Roman"/>
              </a:rPr>
              <a:t>D) Hiçbiri</a:t>
            </a:r>
            <a:endParaRPr lang="tr-TR" sz="3200" dirty="0">
              <a:effectLst/>
              <a:latin typeface="Calibri"/>
              <a:ea typeface="Calibri"/>
              <a:cs typeface="Times New Roman"/>
            </a:endParaRPr>
          </a:p>
        </p:txBody>
      </p:sp>
      <p:sp>
        <p:nvSpPr>
          <p:cNvPr id="3" name="5-Nokta Yıldız 2"/>
          <p:cNvSpPr/>
          <p:nvPr/>
        </p:nvSpPr>
        <p:spPr>
          <a:xfrm>
            <a:off x="1359657" y="2932090"/>
            <a:ext cx="432048" cy="50405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344751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87624" y="1102578"/>
            <a:ext cx="7200800" cy="5189113"/>
          </a:xfrm>
          <a:prstGeom prst="rect">
            <a:avLst/>
          </a:prstGeom>
        </p:spPr>
        <p:txBody>
          <a:bodyPr wrap="square">
            <a:spAutoFit/>
          </a:bodyPr>
          <a:lstStyle/>
          <a:p>
            <a:pPr>
              <a:lnSpc>
                <a:spcPct val="115000"/>
              </a:lnSpc>
              <a:spcAft>
                <a:spcPts val="0"/>
              </a:spcAft>
            </a:pPr>
            <a:r>
              <a:rPr lang="tr-TR" sz="3200" b="1" dirty="0" smtClean="0">
                <a:solidFill>
                  <a:srgbClr val="000000"/>
                </a:solidFill>
                <a:latin typeface="Times New Roman"/>
                <a:ea typeface="Calibri"/>
                <a:cs typeface="Times New Roman"/>
              </a:rPr>
              <a:t>13. </a:t>
            </a:r>
            <a:r>
              <a:rPr lang="tr-TR" sz="3200" b="1" dirty="0">
                <a:solidFill>
                  <a:srgbClr val="000000"/>
                </a:solidFill>
                <a:latin typeface="Times New Roman"/>
                <a:ea typeface="Calibri"/>
                <a:cs typeface="Times New Roman"/>
              </a:rPr>
              <a:t>Yolcu bileti nedir</a:t>
            </a:r>
            <a:r>
              <a:rPr lang="tr-TR" sz="3200" b="1" dirty="0" smtClean="0">
                <a:solidFill>
                  <a:srgbClr val="000000"/>
                </a:solidFill>
                <a:latin typeface="Times New Roman"/>
                <a:ea typeface="Calibri"/>
                <a:cs typeface="Times New Roman"/>
              </a:rPr>
              <a:t>?</a:t>
            </a:r>
          </a:p>
          <a:p>
            <a:pPr>
              <a:lnSpc>
                <a:spcPct val="115000"/>
              </a:lnSpc>
              <a:spcAft>
                <a:spcPts val="0"/>
              </a:spcAft>
            </a:pPr>
            <a:endParaRPr lang="tr-TR" sz="3200" dirty="0">
              <a:latin typeface="Calibri"/>
              <a:ea typeface="Calibri"/>
              <a:cs typeface="Times New Roman"/>
            </a:endParaRPr>
          </a:p>
          <a:p>
            <a:pPr>
              <a:lnSpc>
                <a:spcPct val="115000"/>
              </a:lnSpc>
              <a:spcAft>
                <a:spcPts val="0"/>
              </a:spcAft>
            </a:pPr>
            <a:r>
              <a:rPr lang="tr-TR" sz="3200" dirty="0">
                <a:solidFill>
                  <a:srgbClr val="000000"/>
                </a:solidFill>
                <a:latin typeface="Times New Roman"/>
                <a:ea typeface="Calibri"/>
                <a:cs typeface="Times New Roman"/>
              </a:rPr>
              <a:t>A) Şirket ile yolcu arasındaki sözleşme belgesidir.</a:t>
            </a:r>
            <a:endParaRPr lang="tr-TR" sz="3200" dirty="0">
              <a:latin typeface="Calibri"/>
              <a:ea typeface="Calibri"/>
              <a:cs typeface="Times New Roman"/>
            </a:endParaRPr>
          </a:p>
          <a:p>
            <a:pPr>
              <a:lnSpc>
                <a:spcPct val="115000"/>
              </a:lnSpc>
              <a:spcAft>
                <a:spcPts val="0"/>
              </a:spcAft>
            </a:pPr>
            <a:r>
              <a:rPr lang="tr-TR" sz="3200" dirty="0">
                <a:solidFill>
                  <a:srgbClr val="000000"/>
                </a:solidFill>
                <a:latin typeface="Times New Roman"/>
                <a:ea typeface="Calibri"/>
                <a:cs typeface="Times New Roman"/>
              </a:rPr>
              <a:t>B) Yolcu kesilen bilet ile şirketin hizmetlerinden yararlanır.</a:t>
            </a:r>
            <a:endParaRPr lang="tr-TR" sz="3200" dirty="0">
              <a:latin typeface="Calibri"/>
              <a:ea typeface="Calibri"/>
              <a:cs typeface="Times New Roman"/>
            </a:endParaRPr>
          </a:p>
          <a:p>
            <a:pPr>
              <a:lnSpc>
                <a:spcPct val="115000"/>
              </a:lnSpc>
              <a:spcAft>
                <a:spcPts val="0"/>
              </a:spcAft>
            </a:pPr>
            <a:r>
              <a:rPr lang="tr-TR" sz="3200" dirty="0">
                <a:solidFill>
                  <a:srgbClr val="000000"/>
                </a:solidFill>
                <a:latin typeface="Times New Roman"/>
                <a:ea typeface="Calibri"/>
                <a:cs typeface="Times New Roman"/>
              </a:rPr>
              <a:t>C) Bilette yazılan tarih ve saatte hizmet alınabilir.</a:t>
            </a:r>
            <a:endParaRPr lang="tr-TR" sz="3200" dirty="0">
              <a:latin typeface="Calibri"/>
              <a:ea typeface="Calibri"/>
              <a:cs typeface="Times New Roman"/>
            </a:endParaRPr>
          </a:p>
          <a:p>
            <a:pPr>
              <a:lnSpc>
                <a:spcPct val="115000"/>
              </a:lnSpc>
              <a:spcAft>
                <a:spcPts val="0"/>
              </a:spcAft>
            </a:pPr>
            <a:r>
              <a:rPr lang="tr-TR" sz="3200" dirty="0">
                <a:solidFill>
                  <a:schemeClr val="tx1">
                    <a:lumMod val="85000"/>
                    <a:lumOff val="15000"/>
                  </a:schemeClr>
                </a:solidFill>
                <a:latin typeface="Times New Roman"/>
                <a:ea typeface="Calibri"/>
                <a:cs typeface="Times New Roman"/>
              </a:rPr>
              <a:t>D) Hepsi</a:t>
            </a:r>
            <a:endParaRPr lang="tr-TR" sz="3200" dirty="0">
              <a:solidFill>
                <a:schemeClr val="tx1">
                  <a:lumMod val="85000"/>
                  <a:lumOff val="15000"/>
                </a:schemeClr>
              </a:solidFill>
              <a:effectLst/>
              <a:latin typeface="Calibri"/>
              <a:ea typeface="Calibri"/>
              <a:cs typeface="Times New Roman"/>
            </a:endParaRPr>
          </a:p>
        </p:txBody>
      </p:sp>
      <p:sp>
        <p:nvSpPr>
          <p:cNvPr id="3" name="5-Nokta Yıldız 2"/>
          <p:cNvSpPr/>
          <p:nvPr/>
        </p:nvSpPr>
        <p:spPr>
          <a:xfrm>
            <a:off x="1254552" y="5589240"/>
            <a:ext cx="432048" cy="50405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97902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03648" y="1340768"/>
            <a:ext cx="6408712" cy="3490186"/>
          </a:xfrm>
          <a:prstGeom prst="rect">
            <a:avLst/>
          </a:prstGeom>
        </p:spPr>
        <p:txBody>
          <a:bodyPr wrap="square">
            <a:spAutoFit/>
          </a:bodyPr>
          <a:lstStyle/>
          <a:p>
            <a:pPr>
              <a:lnSpc>
                <a:spcPct val="115000"/>
              </a:lnSpc>
              <a:spcAft>
                <a:spcPts val="0"/>
              </a:spcAft>
            </a:pPr>
            <a:r>
              <a:rPr lang="tr-TR" sz="3200" b="1" dirty="0" smtClean="0">
                <a:solidFill>
                  <a:srgbClr val="000000"/>
                </a:solidFill>
                <a:latin typeface="Times New Roman"/>
                <a:ea typeface="Calibri"/>
                <a:cs typeface="Times New Roman"/>
              </a:rPr>
              <a:t>14. </a:t>
            </a:r>
            <a:r>
              <a:rPr lang="tr-TR" sz="3200" b="1" dirty="0">
                <a:solidFill>
                  <a:srgbClr val="000000"/>
                </a:solidFill>
                <a:latin typeface="Times New Roman"/>
                <a:ea typeface="Calibri"/>
                <a:cs typeface="Times New Roman"/>
              </a:rPr>
              <a:t>Otobüs bileti nereden alınır</a:t>
            </a:r>
            <a:r>
              <a:rPr lang="tr-TR" sz="3200" b="1" dirty="0" smtClean="0">
                <a:solidFill>
                  <a:srgbClr val="000000"/>
                </a:solidFill>
                <a:latin typeface="Times New Roman"/>
                <a:ea typeface="Calibri"/>
                <a:cs typeface="Times New Roman"/>
              </a:rPr>
              <a:t>?</a:t>
            </a:r>
          </a:p>
          <a:p>
            <a:pPr>
              <a:lnSpc>
                <a:spcPct val="115000"/>
              </a:lnSpc>
              <a:spcAft>
                <a:spcPts val="0"/>
              </a:spcAft>
            </a:pPr>
            <a:endParaRPr lang="tr-TR" sz="3200" dirty="0">
              <a:latin typeface="Calibri"/>
              <a:ea typeface="Calibri"/>
              <a:cs typeface="Times New Roman"/>
            </a:endParaRPr>
          </a:p>
          <a:p>
            <a:pPr>
              <a:lnSpc>
                <a:spcPct val="115000"/>
              </a:lnSpc>
              <a:spcAft>
                <a:spcPts val="0"/>
              </a:spcAft>
            </a:pPr>
            <a:r>
              <a:rPr lang="tr-TR" sz="3200" dirty="0">
                <a:solidFill>
                  <a:srgbClr val="000000"/>
                </a:solidFill>
                <a:latin typeface="Times New Roman"/>
                <a:ea typeface="Calibri"/>
                <a:cs typeface="Times New Roman"/>
              </a:rPr>
              <a:t>A) Yazıhaneden</a:t>
            </a:r>
            <a:endParaRPr lang="tr-TR" sz="3200" dirty="0">
              <a:latin typeface="Calibri"/>
              <a:ea typeface="Calibri"/>
              <a:cs typeface="Times New Roman"/>
            </a:endParaRPr>
          </a:p>
          <a:p>
            <a:pPr>
              <a:lnSpc>
                <a:spcPct val="115000"/>
              </a:lnSpc>
              <a:spcAft>
                <a:spcPts val="0"/>
              </a:spcAft>
            </a:pPr>
            <a:r>
              <a:rPr lang="tr-TR" sz="3200" dirty="0">
                <a:solidFill>
                  <a:srgbClr val="000000"/>
                </a:solidFill>
                <a:latin typeface="Times New Roman"/>
                <a:ea typeface="Calibri"/>
                <a:cs typeface="Times New Roman"/>
              </a:rPr>
              <a:t>B) İnternet’ten</a:t>
            </a:r>
            <a:endParaRPr lang="tr-TR" sz="3200" dirty="0">
              <a:latin typeface="Calibri"/>
              <a:ea typeface="Calibri"/>
              <a:cs typeface="Times New Roman"/>
            </a:endParaRPr>
          </a:p>
          <a:p>
            <a:pPr>
              <a:lnSpc>
                <a:spcPct val="115000"/>
              </a:lnSpc>
              <a:spcAft>
                <a:spcPts val="0"/>
              </a:spcAft>
            </a:pPr>
            <a:r>
              <a:rPr lang="tr-TR" sz="3200" dirty="0">
                <a:solidFill>
                  <a:srgbClr val="000000"/>
                </a:solidFill>
                <a:latin typeface="Times New Roman"/>
                <a:ea typeface="Calibri"/>
                <a:cs typeface="Times New Roman"/>
              </a:rPr>
              <a:t>C) Araç içinde düzenlenebilir.</a:t>
            </a:r>
            <a:endParaRPr lang="tr-TR" sz="3200" dirty="0">
              <a:latin typeface="Calibri"/>
              <a:ea typeface="Calibri"/>
              <a:cs typeface="Times New Roman"/>
            </a:endParaRPr>
          </a:p>
          <a:p>
            <a:pPr>
              <a:lnSpc>
                <a:spcPct val="115000"/>
              </a:lnSpc>
              <a:spcAft>
                <a:spcPts val="0"/>
              </a:spcAft>
            </a:pPr>
            <a:r>
              <a:rPr lang="tr-TR" sz="3200" dirty="0">
                <a:solidFill>
                  <a:schemeClr val="tx1">
                    <a:lumMod val="85000"/>
                    <a:lumOff val="15000"/>
                  </a:schemeClr>
                </a:solidFill>
                <a:latin typeface="Times New Roman"/>
                <a:ea typeface="Calibri"/>
                <a:cs typeface="Times New Roman"/>
              </a:rPr>
              <a:t>D) </a:t>
            </a:r>
            <a:r>
              <a:rPr lang="tr-TR" sz="3200" dirty="0" smtClean="0">
                <a:solidFill>
                  <a:schemeClr val="tx1">
                    <a:lumMod val="85000"/>
                    <a:lumOff val="15000"/>
                  </a:schemeClr>
                </a:solidFill>
                <a:latin typeface="Times New Roman"/>
                <a:ea typeface="Calibri"/>
                <a:cs typeface="Times New Roman"/>
              </a:rPr>
              <a:t>Hepsi</a:t>
            </a:r>
            <a:endParaRPr lang="tr-TR" sz="3200" dirty="0">
              <a:solidFill>
                <a:schemeClr val="tx1">
                  <a:lumMod val="85000"/>
                  <a:lumOff val="15000"/>
                </a:schemeClr>
              </a:solidFill>
              <a:effectLst/>
              <a:latin typeface="Calibri"/>
              <a:ea typeface="Calibri"/>
              <a:cs typeface="Times New Roman"/>
            </a:endParaRPr>
          </a:p>
        </p:txBody>
      </p:sp>
      <p:sp>
        <p:nvSpPr>
          <p:cNvPr id="3" name="5-Nokta Yıldız 2"/>
          <p:cNvSpPr/>
          <p:nvPr/>
        </p:nvSpPr>
        <p:spPr>
          <a:xfrm>
            <a:off x="1460848" y="4149080"/>
            <a:ext cx="432048" cy="50405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024995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43608" y="908720"/>
            <a:ext cx="7920880" cy="6321731"/>
          </a:xfrm>
          <a:prstGeom prst="rect">
            <a:avLst/>
          </a:prstGeom>
        </p:spPr>
        <p:txBody>
          <a:bodyPr wrap="square">
            <a:spAutoFit/>
          </a:bodyPr>
          <a:lstStyle/>
          <a:p>
            <a:pPr>
              <a:lnSpc>
                <a:spcPct val="115000"/>
              </a:lnSpc>
              <a:spcAft>
                <a:spcPts val="0"/>
              </a:spcAft>
            </a:pPr>
            <a:r>
              <a:rPr lang="tr-TR" sz="3200" b="1" dirty="0" smtClean="0">
                <a:solidFill>
                  <a:srgbClr val="000000"/>
                </a:solidFill>
                <a:latin typeface="Times New Roman"/>
                <a:ea typeface="Calibri"/>
                <a:cs typeface="Times New Roman"/>
              </a:rPr>
              <a:t>15. </a:t>
            </a:r>
            <a:r>
              <a:rPr lang="tr-TR" sz="3200" b="1" dirty="0">
                <a:solidFill>
                  <a:srgbClr val="000000"/>
                </a:solidFill>
                <a:latin typeface="Times New Roman"/>
                <a:ea typeface="Calibri"/>
                <a:cs typeface="Times New Roman"/>
              </a:rPr>
              <a:t>Bilet kontrolü nasıl yapılır</a:t>
            </a:r>
            <a:r>
              <a:rPr lang="tr-TR" sz="3200" b="1" dirty="0" smtClean="0">
                <a:solidFill>
                  <a:srgbClr val="000000"/>
                </a:solidFill>
                <a:latin typeface="Times New Roman"/>
                <a:ea typeface="Calibri"/>
                <a:cs typeface="Times New Roman"/>
              </a:rPr>
              <a:t>?</a:t>
            </a:r>
          </a:p>
          <a:p>
            <a:pPr>
              <a:lnSpc>
                <a:spcPct val="115000"/>
              </a:lnSpc>
              <a:spcAft>
                <a:spcPts val="0"/>
              </a:spcAft>
            </a:pPr>
            <a:endParaRPr lang="tr-TR" sz="3200" dirty="0">
              <a:latin typeface="Calibri"/>
              <a:ea typeface="Calibri"/>
              <a:cs typeface="Times New Roman"/>
            </a:endParaRPr>
          </a:p>
          <a:p>
            <a:pPr algn="just">
              <a:lnSpc>
                <a:spcPct val="115000"/>
              </a:lnSpc>
              <a:spcAft>
                <a:spcPts val="0"/>
              </a:spcAft>
            </a:pPr>
            <a:r>
              <a:rPr lang="tr-TR" sz="3200" dirty="0">
                <a:solidFill>
                  <a:schemeClr val="tx1">
                    <a:lumMod val="85000"/>
                    <a:lumOff val="15000"/>
                  </a:schemeClr>
                </a:solidFill>
                <a:latin typeface="Times New Roman"/>
                <a:ea typeface="Calibri"/>
                <a:cs typeface="Times New Roman"/>
              </a:rPr>
              <a:t>A)Yolcu listesiyle birlikte yolcuların bilet bilgileri karşılaştırılır, yolcunun ineceği yer öğrenilir.</a:t>
            </a:r>
            <a:endParaRPr lang="tr-TR" sz="3200" dirty="0">
              <a:solidFill>
                <a:schemeClr val="tx1">
                  <a:lumMod val="85000"/>
                  <a:lumOff val="15000"/>
                </a:schemeClr>
              </a:solidFill>
              <a:latin typeface="Calibri"/>
              <a:ea typeface="Calibri"/>
              <a:cs typeface="Times New Roman"/>
            </a:endParaRPr>
          </a:p>
          <a:p>
            <a:pPr algn="just">
              <a:lnSpc>
                <a:spcPct val="115000"/>
              </a:lnSpc>
              <a:spcAft>
                <a:spcPts val="0"/>
              </a:spcAft>
            </a:pPr>
            <a:r>
              <a:rPr lang="tr-TR" sz="3200" dirty="0">
                <a:solidFill>
                  <a:srgbClr val="000000"/>
                </a:solidFill>
                <a:latin typeface="Times New Roman"/>
                <a:ea typeface="Calibri"/>
                <a:cs typeface="Times New Roman"/>
              </a:rPr>
              <a:t>B)Yolcuya bileti nerden aldığı ve nereli olduğu sorular, yolcuyla yakınlık kurulur.</a:t>
            </a:r>
            <a:endParaRPr lang="tr-TR" sz="3200" dirty="0">
              <a:latin typeface="Calibri"/>
              <a:ea typeface="Calibri"/>
              <a:cs typeface="Times New Roman"/>
            </a:endParaRPr>
          </a:p>
          <a:p>
            <a:pPr algn="just">
              <a:lnSpc>
                <a:spcPct val="115000"/>
              </a:lnSpc>
              <a:spcAft>
                <a:spcPts val="0"/>
              </a:spcAft>
            </a:pPr>
            <a:r>
              <a:rPr lang="tr-TR" sz="3200" dirty="0">
                <a:solidFill>
                  <a:srgbClr val="000000"/>
                </a:solidFill>
                <a:latin typeface="Times New Roman"/>
                <a:ea typeface="Calibri"/>
                <a:cs typeface="Times New Roman"/>
              </a:rPr>
              <a:t>C) Rezervasyon listesine kayıt yapılır.</a:t>
            </a:r>
            <a:endParaRPr lang="tr-TR" sz="3200" dirty="0">
              <a:latin typeface="Calibri"/>
              <a:ea typeface="Calibri"/>
              <a:cs typeface="Times New Roman"/>
            </a:endParaRPr>
          </a:p>
          <a:p>
            <a:pPr algn="just">
              <a:lnSpc>
                <a:spcPct val="115000"/>
              </a:lnSpc>
              <a:spcAft>
                <a:spcPts val="0"/>
              </a:spcAft>
            </a:pPr>
            <a:r>
              <a:rPr lang="tr-TR" sz="3200" dirty="0">
                <a:solidFill>
                  <a:srgbClr val="000000"/>
                </a:solidFill>
                <a:latin typeface="Times New Roman"/>
                <a:ea typeface="Calibri"/>
                <a:cs typeface="Times New Roman"/>
              </a:rPr>
              <a:t>D) Sizin istediğiniz yerde inmesi için yolcu ikna edilir.</a:t>
            </a:r>
            <a:endParaRPr lang="tr-TR" sz="3200" dirty="0">
              <a:latin typeface="Calibri"/>
              <a:ea typeface="Calibri"/>
              <a:cs typeface="Times New Roman"/>
            </a:endParaRPr>
          </a:p>
          <a:p>
            <a:pPr>
              <a:lnSpc>
                <a:spcPct val="115000"/>
              </a:lnSpc>
              <a:spcAft>
                <a:spcPts val="0"/>
              </a:spcAft>
            </a:pPr>
            <a:r>
              <a:rPr lang="tr-TR" sz="3200" dirty="0">
                <a:solidFill>
                  <a:srgbClr val="000000"/>
                </a:solidFill>
                <a:latin typeface="Times New Roman"/>
                <a:ea typeface="Calibri"/>
                <a:cs typeface="Times New Roman"/>
              </a:rPr>
              <a:t> </a:t>
            </a:r>
            <a:endParaRPr lang="tr-TR" sz="3200" dirty="0">
              <a:effectLst/>
              <a:latin typeface="Calibri"/>
              <a:ea typeface="Calibri"/>
              <a:cs typeface="Times New Roman"/>
            </a:endParaRPr>
          </a:p>
        </p:txBody>
      </p:sp>
      <p:sp>
        <p:nvSpPr>
          <p:cNvPr id="3" name="5-Nokta Yıldız 2"/>
          <p:cNvSpPr/>
          <p:nvPr/>
        </p:nvSpPr>
        <p:spPr>
          <a:xfrm>
            <a:off x="1043608" y="2204864"/>
            <a:ext cx="432048" cy="50405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910761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15616" y="980728"/>
            <a:ext cx="7200800" cy="4056495"/>
          </a:xfrm>
          <a:prstGeom prst="rect">
            <a:avLst/>
          </a:prstGeom>
        </p:spPr>
        <p:txBody>
          <a:bodyPr wrap="square">
            <a:spAutoFit/>
          </a:bodyPr>
          <a:lstStyle/>
          <a:p>
            <a:pPr>
              <a:lnSpc>
                <a:spcPct val="115000"/>
              </a:lnSpc>
              <a:spcAft>
                <a:spcPts val="0"/>
              </a:spcAft>
            </a:pPr>
            <a:r>
              <a:rPr lang="tr-TR" sz="3200" b="1" dirty="0" smtClean="0">
                <a:solidFill>
                  <a:srgbClr val="000000"/>
                </a:solidFill>
                <a:latin typeface="Times New Roman"/>
                <a:ea typeface="Calibri"/>
                <a:cs typeface="Times New Roman"/>
              </a:rPr>
              <a:t>16. </a:t>
            </a:r>
            <a:r>
              <a:rPr lang="tr-TR" sz="3200" b="1" dirty="0">
                <a:solidFill>
                  <a:srgbClr val="000000"/>
                </a:solidFill>
                <a:latin typeface="Times New Roman"/>
                <a:ea typeface="Calibri"/>
                <a:cs typeface="Times New Roman"/>
              </a:rPr>
              <a:t>Yolcu istek lambası nerede bulunur</a:t>
            </a:r>
            <a:r>
              <a:rPr lang="tr-TR" sz="3200" b="1" dirty="0" smtClean="0">
                <a:solidFill>
                  <a:srgbClr val="000000"/>
                </a:solidFill>
                <a:latin typeface="Times New Roman"/>
                <a:ea typeface="Calibri"/>
                <a:cs typeface="Times New Roman"/>
              </a:rPr>
              <a:t>?</a:t>
            </a:r>
          </a:p>
          <a:p>
            <a:pPr>
              <a:lnSpc>
                <a:spcPct val="115000"/>
              </a:lnSpc>
              <a:spcAft>
                <a:spcPts val="0"/>
              </a:spcAft>
            </a:pPr>
            <a:endParaRPr lang="tr-TR" sz="3200" dirty="0">
              <a:latin typeface="Calibri"/>
              <a:ea typeface="Calibri"/>
              <a:cs typeface="Times New Roman"/>
            </a:endParaRPr>
          </a:p>
          <a:p>
            <a:pPr marL="514350" indent="-514350">
              <a:lnSpc>
                <a:spcPct val="115000"/>
              </a:lnSpc>
              <a:spcAft>
                <a:spcPts val="0"/>
              </a:spcAft>
              <a:buAutoNum type="alphaUcParenR"/>
            </a:pPr>
            <a:r>
              <a:rPr lang="tr-TR" sz="3200" dirty="0" smtClean="0">
                <a:solidFill>
                  <a:srgbClr val="000000"/>
                </a:solidFill>
                <a:latin typeface="Times New Roman"/>
                <a:ea typeface="Calibri"/>
                <a:cs typeface="Times New Roman"/>
              </a:rPr>
              <a:t>Koltukların </a:t>
            </a:r>
            <a:r>
              <a:rPr lang="tr-TR" sz="3200" dirty="0">
                <a:solidFill>
                  <a:srgbClr val="000000"/>
                </a:solidFill>
                <a:latin typeface="Times New Roman"/>
                <a:ea typeface="Calibri"/>
                <a:cs typeface="Times New Roman"/>
              </a:rPr>
              <a:t>altında	</a:t>
            </a:r>
            <a:endParaRPr lang="tr-TR" sz="3200" dirty="0" smtClean="0">
              <a:solidFill>
                <a:srgbClr val="000000"/>
              </a:solidFill>
              <a:latin typeface="Times New Roman"/>
              <a:ea typeface="Calibri"/>
              <a:cs typeface="Times New Roman"/>
            </a:endParaRPr>
          </a:p>
          <a:p>
            <a:pPr marL="514350" indent="-514350">
              <a:lnSpc>
                <a:spcPct val="115000"/>
              </a:lnSpc>
              <a:spcAft>
                <a:spcPts val="0"/>
              </a:spcAft>
              <a:buAutoNum type="alphaUcParenR"/>
            </a:pPr>
            <a:r>
              <a:rPr lang="tr-TR" sz="3200" dirty="0" smtClean="0">
                <a:solidFill>
                  <a:srgbClr val="000000"/>
                </a:solidFill>
                <a:latin typeface="Times New Roman"/>
                <a:ea typeface="Calibri"/>
                <a:cs typeface="Times New Roman"/>
              </a:rPr>
              <a:t>B</a:t>
            </a:r>
            <a:r>
              <a:rPr lang="tr-TR" sz="3200" dirty="0">
                <a:solidFill>
                  <a:srgbClr val="000000"/>
                </a:solidFill>
                <a:latin typeface="Times New Roman"/>
                <a:ea typeface="Calibri"/>
                <a:cs typeface="Times New Roman"/>
              </a:rPr>
              <a:t>) Koltukların arkasında</a:t>
            </a:r>
            <a:endParaRPr lang="tr-TR" sz="3200" dirty="0">
              <a:latin typeface="Calibri"/>
              <a:ea typeface="Calibri"/>
              <a:cs typeface="Times New Roman"/>
            </a:endParaRPr>
          </a:p>
          <a:p>
            <a:pPr>
              <a:lnSpc>
                <a:spcPct val="115000"/>
              </a:lnSpc>
              <a:spcAft>
                <a:spcPts val="0"/>
              </a:spcAft>
            </a:pPr>
            <a:r>
              <a:rPr lang="tr-TR" sz="3200" dirty="0">
                <a:solidFill>
                  <a:schemeClr val="tx1">
                    <a:lumMod val="85000"/>
                    <a:lumOff val="15000"/>
                  </a:schemeClr>
                </a:solidFill>
                <a:latin typeface="Times New Roman"/>
                <a:ea typeface="Calibri"/>
                <a:cs typeface="Times New Roman"/>
              </a:rPr>
              <a:t>C) Koltukların üzerinde</a:t>
            </a:r>
            <a:r>
              <a:rPr lang="tr-TR" sz="3200" dirty="0">
                <a:solidFill>
                  <a:srgbClr val="000000"/>
                </a:solidFill>
                <a:latin typeface="Times New Roman"/>
                <a:ea typeface="Calibri"/>
                <a:cs typeface="Times New Roman"/>
              </a:rPr>
              <a:t>	</a:t>
            </a:r>
            <a:endParaRPr lang="tr-TR" sz="3200" dirty="0" smtClean="0">
              <a:solidFill>
                <a:srgbClr val="000000"/>
              </a:solidFill>
              <a:latin typeface="Times New Roman"/>
              <a:ea typeface="Calibri"/>
              <a:cs typeface="Times New Roman"/>
            </a:endParaRPr>
          </a:p>
          <a:p>
            <a:pPr>
              <a:lnSpc>
                <a:spcPct val="115000"/>
              </a:lnSpc>
              <a:spcAft>
                <a:spcPts val="0"/>
              </a:spcAft>
            </a:pPr>
            <a:r>
              <a:rPr lang="tr-TR" sz="3200" dirty="0" smtClean="0">
                <a:solidFill>
                  <a:srgbClr val="000000"/>
                </a:solidFill>
                <a:latin typeface="Times New Roman"/>
                <a:ea typeface="Calibri"/>
                <a:cs typeface="Times New Roman"/>
              </a:rPr>
              <a:t>D</a:t>
            </a:r>
            <a:r>
              <a:rPr lang="tr-TR" sz="3200" dirty="0">
                <a:solidFill>
                  <a:srgbClr val="000000"/>
                </a:solidFill>
                <a:latin typeface="Times New Roman"/>
                <a:ea typeface="Calibri"/>
                <a:cs typeface="Times New Roman"/>
              </a:rPr>
              <a:t>) Koltukların yanında</a:t>
            </a:r>
            <a:endParaRPr lang="tr-TR" sz="3200" dirty="0">
              <a:latin typeface="Calibri"/>
              <a:ea typeface="Calibri"/>
              <a:cs typeface="Times New Roman"/>
            </a:endParaRPr>
          </a:p>
          <a:p>
            <a:pPr>
              <a:lnSpc>
                <a:spcPct val="115000"/>
              </a:lnSpc>
              <a:spcAft>
                <a:spcPts val="0"/>
              </a:spcAft>
            </a:pPr>
            <a:r>
              <a:rPr lang="tr-TR" sz="3200" dirty="0">
                <a:solidFill>
                  <a:srgbClr val="000000"/>
                </a:solidFill>
                <a:latin typeface="Times New Roman"/>
                <a:ea typeface="Calibri"/>
                <a:cs typeface="Times New Roman"/>
              </a:rPr>
              <a:t> </a:t>
            </a:r>
            <a:endParaRPr lang="tr-TR" sz="3200" dirty="0">
              <a:effectLst/>
              <a:latin typeface="Calibri"/>
              <a:ea typeface="Calibri"/>
              <a:cs typeface="Times New Roman"/>
            </a:endParaRPr>
          </a:p>
        </p:txBody>
      </p:sp>
      <p:sp>
        <p:nvSpPr>
          <p:cNvPr id="3" name="5-Nokta Yıldız 2"/>
          <p:cNvSpPr/>
          <p:nvPr/>
        </p:nvSpPr>
        <p:spPr>
          <a:xfrm>
            <a:off x="1143633" y="3284984"/>
            <a:ext cx="432048" cy="50405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799016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99592" y="764704"/>
            <a:ext cx="8136904" cy="6321731"/>
          </a:xfrm>
          <a:prstGeom prst="rect">
            <a:avLst/>
          </a:prstGeom>
        </p:spPr>
        <p:txBody>
          <a:bodyPr wrap="square">
            <a:spAutoFit/>
          </a:bodyPr>
          <a:lstStyle/>
          <a:p>
            <a:pPr>
              <a:lnSpc>
                <a:spcPct val="115000"/>
              </a:lnSpc>
              <a:spcAft>
                <a:spcPts val="0"/>
              </a:spcAft>
            </a:pPr>
            <a:r>
              <a:rPr lang="tr-TR" sz="3200" b="1" dirty="0" smtClean="0">
                <a:solidFill>
                  <a:srgbClr val="000000"/>
                </a:solidFill>
                <a:latin typeface="Times New Roman"/>
                <a:ea typeface="Calibri"/>
                <a:cs typeface="Times New Roman"/>
              </a:rPr>
              <a:t>17. </a:t>
            </a:r>
            <a:r>
              <a:rPr lang="tr-TR" sz="3200" b="1" dirty="0">
                <a:solidFill>
                  <a:srgbClr val="000000"/>
                </a:solidFill>
                <a:latin typeface="Times New Roman"/>
                <a:ea typeface="Calibri"/>
                <a:cs typeface="Times New Roman"/>
              </a:rPr>
              <a:t>Yolda inen yolcuların arkasından hangi işlemler yapılır</a:t>
            </a:r>
            <a:r>
              <a:rPr lang="tr-TR" sz="3200" b="1" dirty="0" smtClean="0">
                <a:solidFill>
                  <a:srgbClr val="000000"/>
                </a:solidFill>
                <a:latin typeface="Times New Roman"/>
                <a:ea typeface="Calibri"/>
                <a:cs typeface="Times New Roman"/>
              </a:rPr>
              <a:t>?</a:t>
            </a:r>
          </a:p>
          <a:p>
            <a:pPr>
              <a:lnSpc>
                <a:spcPct val="115000"/>
              </a:lnSpc>
              <a:spcAft>
                <a:spcPts val="0"/>
              </a:spcAft>
            </a:pPr>
            <a:endParaRPr lang="tr-TR" sz="3200" dirty="0">
              <a:latin typeface="Calibri"/>
              <a:ea typeface="Calibri"/>
              <a:cs typeface="Times New Roman"/>
            </a:endParaRPr>
          </a:p>
          <a:p>
            <a:pPr>
              <a:lnSpc>
                <a:spcPct val="115000"/>
              </a:lnSpc>
              <a:spcAft>
                <a:spcPts val="0"/>
              </a:spcAft>
            </a:pPr>
            <a:r>
              <a:rPr lang="tr-TR" sz="3200" dirty="0">
                <a:solidFill>
                  <a:schemeClr val="tx1">
                    <a:lumMod val="85000"/>
                    <a:lumOff val="15000"/>
                  </a:schemeClr>
                </a:solidFill>
                <a:latin typeface="Times New Roman"/>
                <a:ea typeface="Calibri"/>
                <a:cs typeface="Times New Roman"/>
              </a:rPr>
              <a:t>A) Yolda inen yolcunun koltuğu dik konuma getirilir, perde koltuk ve kolçaklar düzeltilir.</a:t>
            </a:r>
            <a:endParaRPr lang="tr-TR" sz="3200" dirty="0">
              <a:solidFill>
                <a:schemeClr val="tx1">
                  <a:lumMod val="85000"/>
                  <a:lumOff val="15000"/>
                </a:schemeClr>
              </a:solidFill>
              <a:latin typeface="Calibri"/>
              <a:ea typeface="Calibri"/>
              <a:cs typeface="Times New Roman"/>
            </a:endParaRPr>
          </a:p>
          <a:p>
            <a:pPr>
              <a:lnSpc>
                <a:spcPct val="115000"/>
              </a:lnSpc>
              <a:spcAft>
                <a:spcPts val="0"/>
              </a:spcAft>
            </a:pPr>
            <a:r>
              <a:rPr lang="tr-TR" sz="3200" dirty="0">
                <a:solidFill>
                  <a:srgbClr val="000000"/>
                </a:solidFill>
                <a:latin typeface="Times New Roman"/>
                <a:ea typeface="Calibri"/>
                <a:cs typeface="Times New Roman"/>
              </a:rPr>
              <a:t>B) Bilet kontrolü yapılır, inen yolcu koltuklarına başka yolcular oturtulur.</a:t>
            </a:r>
            <a:endParaRPr lang="tr-TR" sz="3200" dirty="0">
              <a:latin typeface="Calibri"/>
              <a:ea typeface="Calibri"/>
              <a:cs typeface="Times New Roman"/>
            </a:endParaRPr>
          </a:p>
          <a:p>
            <a:pPr>
              <a:lnSpc>
                <a:spcPct val="115000"/>
              </a:lnSpc>
              <a:spcAft>
                <a:spcPts val="0"/>
              </a:spcAft>
            </a:pPr>
            <a:r>
              <a:rPr lang="tr-TR" sz="3200" dirty="0">
                <a:solidFill>
                  <a:srgbClr val="000000"/>
                </a:solidFill>
                <a:latin typeface="Times New Roman"/>
                <a:ea typeface="Calibri"/>
                <a:cs typeface="Times New Roman"/>
              </a:rPr>
              <a:t>C) Yolda indiği yer kaydedilir, kaptana bilgi verilir.</a:t>
            </a:r>
            <a:endParaRPr lang="tr-TR" sz="3200" dirty="0">
              <a:latin typeface="Calibri"/>
              <a:ea typeface="Calibri"/>
              <a:cs typeface="Times New Roman"/>
            </a:endParaRPr>
          </a:p>
          <a:p>
            <a:pPr>
              <a:lnSpc>
                <a:spcPct val="115000"/>
              </a:lnSpc>
              <a:spcAft>
                <a:spcPts val="0"/>
              </a:spcAft>
            </a:pPr>
            <a:r>
              <a:rPr lang="tr-TR" sz="3200" dirty="0">
                <a:solidFill>
                  <a:srgbClr val="000000"/>
                </a:solidFill>
                <a:latin typeface="Times New Roman"/>
                <a:ea typeface="Calibri"/>
                <a:cs typeface="Times New Roman"/>
              </a:rPr>
              <a:t>D) Yeni yolcu gelinceye kadar beklenir</a:t>
            </a:r>
            <a:endParaRPr lang="tr-TR" sz="3200" dirty="0">
              <a:latin typeface="Calibri"/>
              <a:ea typeface="Calibri"/>
              <a:cs typeface="Times New Roman"/>
            </a:endParaRPr>
          </a:p>
          <a:p>
            <a:pPr>
              <a:lnSpc>
                <a:spcPct val="115000"/>
              </a:lnSpc>
              <a:spcAft>
                <a:spcPts val="0"/>
              </a:spcAft>
            </a:pPr>
            <a:r>
              <a:rPr lang="tr-TR" sz="3200" dirty="0">
                <a:solidFill>
                  <a:srgbClr val="000000"/>
                </a:solidFill>
                <a:latin typeface="Times New Roman"/>
                <a:ea typeface="Calibri"/>
                <a:cs typeface="Times New Roman"/>
              </a:rPr>
              <a:t> </a:t>
            </a:r>
            <a:endParaRPr lang="tr-TR" sz="3200" dirty="0">
              <a:effectLst/>
              <a:latin typeface="Calibri"/>
              <a:ea typeface="Calibri"/>
              <a:cs typeface="Times New Roman"/>
            </a:endParaRPr>
          </a:p>
        </p:txBody>
      </p:sp>
      <p:sp>
        <p:nvSpPr>
          <p:cNvPr id="3" name="5-Nokta Yıldız 2"/>
          <p:cNvSpPr/>
          <p:nvPr/>
        </p:nvSpPr>
        <p:spPr>
          <a:xfrm>
            <a:off x="947064" y="2636912"/>
            <a:ext cx="432048" cy="50405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426461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48730" y="908720"/>
            <a:ext cx="8229600" cy="1143000"/>
          </a:xfrm>
        </p:spPr>
        <p:txBody>
          <a:bodyPr/>
          <a:lstStyle/>
          <a:p>
            <a:r>
              <a:rPr lang="tr-TR" dirty="0" smtClean="0"/>
              <a:t>Bagaj işlemleri:</a:t>
            </a:r>
            <a:endParaRPr lang="tr-TR" dirty="0"/>
          </a:p>
        </p:txBody>
      </p:sp>
      <p:sp>
        <p:nvSpPr>
          <p:cNvPr id="3" name="İçerik Yer Tutucusu 2"/>
          <p:cNvSpPr>
            <a:spLocks noGrp="1"/>
          </p:cNvSpPr>
          <p:nvPr>
            <p:ph idx="1"/>
          </p:nvPr>
        </p:nvSpPr>
        <p:spPr>
          <a:xfrm>
            <a:off x="395536" y="2924944"/>
            <a:ext cx="8229600" cy="3653760"/>
          </a:xfrm>
        </p:spPr>
        <p:txBody>
          <a:bodyPr/>
          <a:lstStyle/>
          <a:p>
            <a:r>
              <a:rPr lang="tr-TR" dirty="0" smtClean="0"/>
              <a:t>    Bagaj kupon ve fişlerinin verilmesi servis memuru (Hostese) aittir.</a:t>
            </a:r>
          </a:p>
          <a:p>
            <a:r>
              <a:rPr lang="tr-TR" dirty="0" smtClean="0"/>
              <a:t>Araç muavini araç  başında iken bagaj alıp vermez. Ancak araç muavini olmadığı durumlarda, yoğunluk yaşandığı durumlarda  muavin olmayan otobüslerde çalışıyorsa bagaj alınabilir. Bu gibi durumlarda, koltuk numarasına göre bagaj kuponu ve bagaj fişi verilmelidir.</a:t>
            </a:r>
            <a:endParaRPr lang="tr-TR" dirty="0"/>
          </a:p>
        </p:txBody>
      </p:sp>
    </p:spTree>
    <p:extLst>
      <p:ext uri="{BB962C8B-B14F-4D97-AF65-F5344CB8AC3E}">
        <p14:creationId xmlns:p14="http://schemas.microsoft.com/office/powerpoint/2010/main" val="11913207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39552" y="908720"/>
            <a:ext cx="7632848" cy="4622804"/>
          </a:xfrm>
          <a:prstGeom prst="rect">
            <a:avLst/>
          </a:prstGeom>
        </p:spPr>
        <p:txBody>
          <a:bodyPr wrap="square">
            <a:spAutoFit/>
          </a:bodyPr>
          <a:lstStyle/>
          <a:p>
            <a:pPr algn="just">
              <a:lnSpc>
                <a:spcPct val="115000"/>
              </a:lnSpc>
              <a:spcAft>
                <a:spcPts val="0"/>
              </a:spcAft>
            </a:pPr>
            <a:r>
              <a:rPr lang="tr-TR" sz="3200" b="1" dirty="0" smtClean="0">
                <a:solidFill>
                  <a:srgbClr val="000000"/>
                </a:solidFill>
                <a:latin typeface="Times New Roman"/>
                <a:ea typeface="Calibri"/>
                <a:cs typeface="Times New Roman"/>
              </a:rPr>
              <a:t>18. </a:t>
            </a:r>
            <a:r>
              <a:rPr lang="tr-TR" sz="3200" b="1" dirty="0">
                <a:solidFill>
                  <a:srgbClr val="000000"/>
                </a:solidFill>
                <a:latin typeface="Times New Roman"/>
                <a:ea typeface="Calibri"/>
                <a:cs typeface="Times New Roman"/>
              </a:rPr>
              <a:t>Host/hostes araçta hangi teknik donanımla ilgili değildir</a:t>
            </a:r>
            <a:r>
              <a:rPr lang="tr-TR" sz="3200" b="1" dirty="0" smtClean="0">
                <a:solidFill>
                  <a:srgbClr val="000000"/>
                </a:solidFill>
                <a:latin typeface="Times New Roman"/>
                <a:ea typeface="Calibri"/>
                <a:cs typeface="Times New Roman"/>
              </a:rPr>
              <a:t>?</a:t>
            </a:r>
          </a:p>
          <a:p>
            <a:pPr algn="just">
              <a:lnSpc>
                <a:spcPct val="115000"/>
              </a:lnSpc>
              <a:spcAft>
                <a:spcPts val="0"/>
              </a:spcAft>
            </a:pPr>
            <a:endParaRPr lang="tr-TR" sz="3200" dirty="0">
              <a:latin typeface="Calibri"/>
              <a:ea typeface="Calibri"/>
              <a:cs typeface="Times New Roman"/>
            </a:endParaRPr>
          </a:p>
          <a:p>
            <a:pPr marL="514350" indent="-514350">
              <a:lnSpc>
                <a:spcPct val="115000"/>
              </a:lnSpc>
              <a:spcAft>
                <a:spcPts val="0"/>
              </a:spcAft>
              <a:buAutoNum type="alphaUcParenR"/>
            </a:pPr>
            <a:r>
              <a:rPr lang="tr-TR" sz="3200" dirty="0" smtClean="0">
                <a:solidFill>
                  <a:srgbClr val="000000"/>
                </a:solidFill>
                <a:latin typeface="Times New Roman"/>
                <a:ea typeface="Calibri"/>
                <a:cs typeface="Times New Roman"/>
              </a:rPr>
              <a:t>Emniyet </a:t>
            </a:r>
            <a:r>
              <a:rPr lang="tr-TR" sz="3200" dirty="0">
                <a:solidFill>
                  <a:srgbClr val="000000"/>
                </a:solidFill>
                <a:latin typeface="Times New Roman"/>
                <a:ea typeface="Calibri"/>
                <a:cs typeface="Times New Roman"/>
              </a:rPr>
              <a:t>kemeri		</a:t>
            </a:r>
            <a:endParaRPr lang="tr-TR" sz="3200" dirty="0" smtClean="0">
              <a:solidFill>
                <a:srgbClr val="000000"/>
              </a:solidFill>
              <a:latin typeface="Times New Roman"/>
              <a:ea typeface="Calibri"/>
              <a:cs typeface="Times New Roman"/>
            </a:endParaRPr>
          </a:p>
          <a:p>
            <a:pPr>
              <a:lnSpc>
                <a:spcPct val="115000"/>
              </a:lnSpc>
              <a:spcAft>
                <a:spcPts val="0"/>
              </a:spcAft>
            </a:pPr>
            <a:r>
              <a:rPr lang="tr-TR" sz="3200" dirty="0" smtClean="0">
                <a:solidFill>
                  <a:srgbClr val="000000"/>
                </a:solidFill>
                <a:latin typeface="Times New Roman"/>
                <a:ea typeface="Calibri"/>
                <a:cs typeface="Times New Roman"/>
              </a:rPr>
              <a:t>B</a:t>
            </a:r>
            <a:r>
              <a:rPr lang="tr-TR" sz="3200" dirty="0">
                <a:solidFill>
                  <a:srgbClr val="000000"/>
                </a:solidFill>
                <a:latin typeface="Times New Roman"/>
                <a:ea typeface="Calibri"/>
                <a:cs typeface="Times New Roman"/>
              </a:rPr>
              <a:t>) Aydınlatma sistemi</a:t>
            </a:r>
            <a:endParaRPr lang="tr-TR" sz="3200" dirty="0">
              <a:latin typeface="Calibri"/>
              <a:ea typeface="Calibri"/>
              <a:cs typeface="Times New Roman"/>
            </a:endParaRPr>
          </a:p>
          <a:p>
            <a:pPr>
              <a:lnSpc>
                <a:spcPct val="115000"/>
              </a:lnSpc>
              <a:spcAft>
                <a:spcPts val="0"/>
              </a:spcAft>
            </a:pPr>
            <a:r>
              <a:rPr lang="tr-TR" sz="3200" dirty="0">
                <a:solidFill>
                  <a:schemeClr val="tx1">
                    <a:lumMod val="85000"/>
                    <a:lumOff val="15000"/>
                  </a:schemeClr>
                </a:solidFill>
                <a:latin typeface="Times New Roman"/>
                <a:ea typeface="Calibri"/>
                <a:cs typeface="Times New Roman"/>
              </a:rPr>
              <a:t>C) Yedek tekerlek ve kriko</a:t>
            </a:r>
            <a:r>
              <a:rPr lang="tr-TR" sz="3200" dirty="0">
                <a:solidFill>
                  <a:srgbClr val="000000"/>
                </a:solidFill>
                <a:latin typeface="Times New Roman"/>
                <a:ea typeface="Calibri"/>
                <a:cs typeface="Times New Roman"/>
              </a:rPr>
              <a:t>	</a:t>
            </a:r>
            <a:endParaRPr lang="tr-TR" sz="3200" dirty="0" smtClean="0">
              <a:solidFill>
                <a:srgbClr val="000000"/>
              </a:solidFill>
              <a:latin typeface="Times New Roman"/>
              <a:ea typeface="Calibri"/>
              <a:cs typeface="Times New Roman"/>
            </a:endParaRPr>
          </a:p>
          <a:p>
            <a:pPr>
              <a:lnSpc>
                <a:spcPct val="115000"/>
              </a:lnSpc>
              <a:spcAft>
                <a:spcPts val="0"/>
              </a:spcAft>
            </a:pPr>
            <a:r>
              <a:rPr lang="tr-TR" sz="3200" dirty="0" smtClean="0">
                <a:solidFill>
                  <a:srgbClr val="000000"/>
                </a:solidFill>
                <a:latin typeface="Times New Roman"/>
                <a:ea typeface="Calibri"/>
                <a:cs typeface="Times New Roman"/>
              </a:rPr>
              <a:t>D</a:t>
            </a:r>
            <a:r>
              <a:rPr lang="tr-TR" sz="3200" dirty="0">
                <a:solidFill>
                  <a:srgbClr val="000000"/>
                </a:solidFill>
                <a:latin typeface="Times New Roman"/>
                <a:ea typeface="Calibri"/>
                <a:cs typeface="Times New Roman"/>
              </a:rPr>
              <a:t>) Isıtma ve havalandırma sistemi</a:t>
            </a:r>
            <a:endParaRPr lang="tr-TR" sz="3200" dirty="0">
              <a:latin typeface="Calibri"/>
              <a:ea typeface="Calibri"/>
              <a:cs typeface="Times New Roman"/>
            </a:endParaRPr>
          </a:p>
          <a:p>
            <a:pPr>
              <a:lnSpc>
                <a:spcPct val="115000"/>
              </a:lnSpc>
              <a:spcAft>
                <a:spcPts val="0"/>
              </a:spcAft>
            </a:pPr>
            <a:r>
              <a:rPr lang="tr-TR" sz="3200" dirty="0">
                <a:solidFill>
                  <a:srgbClr val="000000"/>
                </a:solidFill>
                <a:latin typeface="Times New Roman"/>
                <a:ea typeface="Calibri"/>
                <a:cs typeface="Times New Roman"/>
              </a:rPr>
              <a:t> </a:t>
            </a:r>
            <a:endParaRPr lang="tr-TR" sz="3200" dirty="0">
              <a:effectLst/>
              <a:latin typeface="Calibri"/>
              <a:ea typeface="Calibri"/>
              <a:cs typeface="Times New Roman"/>
            </a:endParaRPr>
          </a:p>
        </p:txBody>
      </p:sp>
      <p:sp>
        <p:nvSpPr>
          <p:cNvPr id="3" name="5-Nokta Yıldız 2"/>
          <p:cNvSpPr/>
          <p:nvPr/>
        </p:nvSpPr>
        <p:spPr>
          <a:xfrm>
            <a:off x="611560" y="3789040"/>
            <a:ext cx="432048" cy="50405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131407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31640" y="1628800"/>
            <a:ext cx="7272808" cy="3490186"/>
          </a:xfrm>
          <a:prstGeom prst="rect">
            <a:avLst/>
          </a:prstGeom>
        </p:spPr>
        <p:txBody>
          <a:bodyPr wrap="square">
            <a:spAutoFit/>
          </a:bodyPr>
          <a:lstStyle/>
          <a:p>
            <a:pPr>
              <a:lnSpc>
                <a:spcPct val="115000"/>
              </a:lnSpc>
              <a:spcAft>
                <a:spcPts val="0"/>
              </a:spcAft>
            </a:pPr>
            <a:r>
              <a:rPr lang="tr-TR" sz="3200" b="1" dirty="0" smtClean="0">
                <a:solidFill>
                  <a:srgbClr val="000000"/>
                </a:solidFill>
                <a:latin typeface="Times New Roman"/>
                <a:ea typeface="Calibri"/>
                <a:cs typeface="Times New Roman"/>
              </a:rPr>
              <a:t>19. </a:t>
            </a:r>
            <a:r>
              <a:rPr lang="tr-TR" sz="3200" b="1" dirty="0">
                <a:solidFill>
                  <a:srgbClr val="000000"/>
                </a:solidFill>
                <a:latin typeface="Times New Roman"/>
                <a:ea typeface="Calibri"/>
                <a:cs typeface="Times New Roman"/>
              </a:rPr>
              <a:t>Aracın iç sıcaklığı kaç derece olmalıdır</a:t>
            </a:r>
            <a:r>
              <a:rPr lang="tr-TR" sz="3200" b="1" dirty="0" smtClean="0">
                <a:solidFill>
                  <a:srgbClr val="000000"/>
                </a:solidFill>
                <a:latin typeface="Times New Roman"/>
                <a:ea typeface="Calibri"/>
                <a:cs typeface="Times New Roman"/>
              </a:rPr>
              <a:t>?</a:t>
            </a:r>
          </a:p>
          <a:p>
            <a:pPr>
              <a:lnSpc>
                <a:spcPct val="115000"/>
              </a:lnSpc>
              <a:spcAft>
                <a:spcPts val="0"/>
              </a:spcAft>
            </a:pPr>
            <a:endParaRPr lang="tr-TR" sz="3200" b="1" dirty="0">
              <a:solidFill>
                <a:srgbClr val="000000"/>
              </a:solidFill>
              <a:latin typeface="Times New Roman"/>
              <a:ea typeface="Calibri"/>
              <a:cs typeface="Times New Roman"/>
            </a:endParaRPr>
          </a:p>
          <a:p>
            <a:pPr>
              <a:lnSpc>
                <a:spcPct val="115000"/>
              </a:lnSpc>
              <a:spcAft>
                <a:spcPts val="0"/>
              </a:spcAft>
            </a:pPr>
            <a:endParaRPr lang="tr-TR" sz="3200" dirty="0">
              <a:latin typeface="Calibri"/>
              <a:ea typeface="Calibri"/>
              <a:cs typeface="Times New Roman"/>
            </a:endParaRPr>
          </a:p>
          <a:p>
            <a:pPr>
              <a:lnSpc>
                <a:spcPct val="115000"/>
              </a:lnSpc>
              <a:spcAft>
                <a:spcPts val="0"/>
              </a:spcAft>
            </a:pPr>
            <a:r>
              <a:rPr lang="tr-TR" sz="3200" dirty="0">
                <a:solidFill>
                  <a:srgbClr val="000000"/>
                </a:solidFill>
                <a:latin typeface="Times New Roman"/>
                <a:ea typeface="Calibri"/>
                <a:cs typeface="Times New Roman"/>
              </a:rPr>
              <a:t>A) 32</a:t>
            </a:r>
            <a:r>
              <a:rPr lang="tr-TR" sz="3200" baseline="30000" dirty="0">
                <a:solidFill>
                  <a:srgbClr val="000000"/>
                </a:solidFill>
                <a:latin typeface="Times New Roman"/>
                <a:ea typeface="SymbolOOEnc"/>
                <a:cs typeface="Times New Roman"/>
              </a:rPr>
              <a:t>0</a:t>
            </a:r>
            <a:r>
              <a:rPr lang="tr-TR" sz="3200" dirty="0">
                <a:solidFill>
                  <a:srgbClr val="000000"/>
                </a:solidFill>
                <a:latin typeface="Times New Roman"/>
                <a:ea typeface="Calibri"/>
                <a:cs typeface="Times New Roman"/>
              </a:rPr>
              <a:t>C	</a:t>
            </a:r>
            <a:r>
              <a:rPr lang="tr-TR" sz="3200" dirty="0">
                <a:solidFill>
                  <a:schemeClr val="tx1">
                    <a:lumMod val="85000"/>
                    <a:lumOff val="15000"/>
                  </a:schemeClr>
                </a:solidFill>
                <a:latin typeface="Times New Roman"/>
                <a:ea typeface="Calibri"/>
                <a:cs typeface="Times New Roman"/>
              </a:rPr>
              <a:t>B) 24</a:t>
            </a:r>
            <a:r>
              <a:rPr lang="tr-TR" sz="3200" baseline="30000" dirty="0">
                <a:solidFill>
                  <a:schemeClr val="tx1">
                    <a:lumMod val="85000"/>
                    <a:lumOff val="15000"/>
                  </a:schemeClr>
                </a:solidFill>
                <a:latin typeface="Times New Roman"/>
                <a:ea typeface="SymbolOOEnc"/>
                <a:cs typeface="Times New Roman"/>
              </a:rPr>
              <a:t>0</a:t>
            </a:r>
            <a:r>
              <a:rPr lang="tr-TR" sz="3200" dirty="0">
                <a:solidFill>
                  <a:schemeClr val="tx1">
                    <a:lumMod val="85000"/>
                    <a:lumOff val="15000"/>
                  </a:schemeClr>
                </a:solidFill>
                <a:latin typeface="Times New Roman"/>
                <a:ea typeface="Calibri"/>
                <a:cs typeface="Times New Roman"/>
              </a:rPr>
              <a:t>C</a:t>
            </a:r>
            <a:r>
              <a:rPr lang="tr-TR" sz="3200" dirty="0">
                <a:solidFill>
                  <a:srgbClr val="000000"/>
                </a:solidFill>
                <a:latin typeface="Times New Roman"/>
                <a:ea typeface="Calibri"/>
                <a:cs typeface="Times New Roman"/>
              </a:rPr>
              <a:t>	C) 28</a:t>
            </a:r>
            <a:r>
              <a:rPr lang="tr-TR" sz="3200" baseline="30000" dirty="0">
                <a:solidFill>
                  <a:srgbClr val="000000"/>
                </a:solidFill>
                <a:latin typeface="Times New Roman"/>
                <a:ea typeface="SymbolOOEnc"/>
                <a:cs typeface="Times New Roman"/>
              </a:rPr>
              <a:t>0</a:t>
            </a:r>
            <a:r>
              <a:rPr lang="tr-TR" sz="3200" dirty="0">
                <a:solidFill>
                  <a:srgbClr val="000000"/>
                </a:solidFill>
                <a:latin typeface="Times New Roman"/>
                <a:ea typeface="Calibri"/>
                <a:cs typeface="Times New Roman"/>
              </a:rPr>
              <a:t>C	D) 12</a:t>
            </a:r>
            <a:r>
              <a:rPr lang="tr-TR" sz="3200" baseline="30000" dirty="0">
                <a:solidFill>
                  <a:srgbClr val="000000"/>
                </a:solidFill>
                <a:latin typeface="Times New Roman"/>
                <a:ea typeface="SymbolOOEnc"/>
                <a:cs typeface="Times New Roman"/>
              </a:rPr>
              <a:t>0</a:t>
            </a:r>
            <a:r>
              <a:rPr lang="tr-TR" sz="3200" dirty="0">
                <a:solidFill>
                  <a:srgbClr val="000000"/>
                </a:solidFill>
                <a:latin typeface="Times New Roman"/>
                <a:ea typeface="Calibri"/>
                <a:cs typeface="Times New Roman"/>
              </a:rPr>
              <a:t>C</a:t>
            </a:r>
            <a:endParaRPr lang="tr-TR" sz="3200" dirty="0">
              <a:latin typeface="Calibri"/>
              <a:ea typeface="Calibri"/>
              <a:cs typeface="Times New Roman"/>
            </a:endParaRPr>
          </a:p>
          <a:p>
            <a:pPr>
              <a:lnSpc>
                <a:spcPct val="115000"/>
              </a:lnSpc>
              <a:spcAft>
                <a:spcPts val="1000"/>
              </a:spcAft>
            </a:pPr>
            <a:r>
              <a:rPr lang="tr-TR" sz="3200" dirty="0">
                <a:latin typeface="Calibri"/>
                <a:ea typeface="Calibri"/>
                <a:cs typeface="Times New Roman"/>
              </a:rPr>
              <a:t> </a:t>
            </a:r>
            <a:endParaRPr lang="tr-TR" sz="3200" dirty="0">
              <a:effectLst/>
              <a:latin typeface="Calibri"/>
              <a:ea typeface="Calibri"/>
              <a:cs typeface="Times New Roman"/>
            </a:endParaRPr>
          </a:p>
        </p:txBody>
      </p:sp>
      <p:sp>
        <p:nvSpPr>
          <p:cNvPr id="3" name="5-Nokta Yıldız 2"/>
          <p:cNvSpPr/>
          <p:nvPr/>
        </p:nvSpPr>
        <p:spPr>
          <a:xfrm>
            <a:off x="3203848" y="3933056"/>
            <a:ext cx="432048" cy="50405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601450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908720"/>
            <a:ext cx="8229600" cy="650336"/>
          </a:xfrm>
        </p:spPr>
        <p:txBody>
          <a:bodyPr>
            <a:normAutofit/>
          </a:bodyPr>
          <a:lstStyle/>
          <a:p>
            <a:r>
              <a:rPr lang="tr-TR" sz="2000" dirty="0" smtClean="0">
                <a:solidFill>
                  <a:schemeClr val="tx1"/>
                </a:solidFill>
              </a:rPr>
              <a:t>20. Karayolları taşıma yönetmeliğine göre aşağıdakilerin hangisi yanlıştır?</a:t>
            </a:r>
            <a:endParaRPr lang="tr-TR" sz="2000" dirty="0">
              <a:solidFill>
                <a:schemeClr val="tx1"/>
              </a:solidFill>
            </a:endParaRPr>
          </a:p>
        </p:txBody>
      </p:sp>
      <p:sp>
        <p:nvSpPr>
          <p:cNvPr id="3" name="İçerik Yer Tutucusu 2"/>
          <p:cNvSpPr>
            <a:spLocks noGrp="1"/>
          </p:cNvSpPr>
          <p:nvPr>
            <p:ph idx="1"/>
          </p:nvPr>
        </p:nvSpPr>
        <p:spPr/>
        <p:txBody>
          <a:bodyPr/>
          <a:lstStyle/>
          <a:p>
            <a:r>
              <a:rPr lang="tr-TR" dirty="0" smtClean="0"/>
              <a:t>A- Özel kafeslerde, evcil hayvanlar bagaj taşımaya mahsus bölümlerde taşınabilir.</a:t>
            </a:r>
          </a:p>
          <a:p>
            <a:r>
              <a:rPr lang="tr-TR" dirty="0" smtClean="0"/>
              <a:t>B- Yolcu beraberinde olmayan, ticari eşya ve kargo taşınabilir</a:t>
            </a:r>
          </a:p>
          <a:p>
            <a:r>
              <a:rPr lang="tr-TR" dirty="0" smtClean="0"/>
              <a:t>C- Taşıtın bagaj taşımasına mahsus bölümleri dışında eşya taşınmaz </a:t>
            </a:r>
          </a:p>
          <a:p>
            <a:r>
              <a:rPr lang="tr-TR" dirty="0" smtClean="0"/>
              <a:t>D- Taşıtın izin verilen azami yüklü ağırlığını aşacak şekilde bagaj yüklenemez ve taşınamaz</a:t>
            </a:r>
            <a:endParaRPr lang="tr-T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2708920"/>
            <a:ext cx="500063" cy="592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1672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additive="base">
                                        <p:cTn id="7" dur="500" fill="hold"/>
                                        <p:tgtEl>
                                          <p:spTgt spid="4098"/>
                                        </p:tgtEl>
                                        <p:attrNameLst>
                                          <p:attrName>ppt_x</p:attrName>
                                        </p:attrNameLst>
                                      </p:cBhvr>
                                      <p:tavLst>
                                        <p:tav tm="0">
                                          <p:val>
                                            <p:strVal val="#ppt_x"/>
                                          </p:val>
                                        </p:tav>
                                        <p:tav tm="100000">
                                          <p:val>
                                            <p:strVal val="#ppt_x"/>
                                          </p:val>
                                        </p:tav>
                                      </p:tavLst>
                                    </p:anim>
                                    <p:anim calcmode="lin" valueType="num">
                                      <p:cBhvr additive="base">
                                        <p:cTn id="8"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692696"/>
            <a:ext cx="8856984" cy="1143000"/>
          </a:xfrm>
        </p:spPr>
        <p:txBody>
          <a:bodyPr>
            <a:normAutofit/>
          </a:bodyPr>
          <a:lstStyle/>
          <a:p>
            <a:r>
              <a:rPr lang="tr-TR" sz="2400" dirty="0" smtClean="0">
                <a:solidFill>
                  <a:schemeClr val="tx1"/>
                </a:solidFill>
              </a:rPr>
              <a:t>Karayolu taşıma yönetmeliğine göre aşağıdakilerin hangisi yanlıştı?</a:t>
            </a:r>
            <a:endParaRPr lang="tr-TR" sz="2400" dirty="0">
              <a:solidFill>
                <a:schemeClr val="tx1"/>
              </a:solidFill>
            </a:endParaRPr>
          </a:p>
        </p:txBody>
      </p:sp>
      <p:sp>
        <p:nvSpPr>
          <p:cNvPr id="3" name="İçerik Yer Tutucusu 2"/>
          <p:cNvSpPr>
            <a:spLocks noGrp="1"/>
          </p:cNvSpPr>
          <p:nvPr>
            <p:ph idx="1"/>
          </p:nvPr>
        </p:nvSpPr>
        <p:spPr>
          <a:xfrm>
            <a:off x="323528" y="2636912"/>
            <a:ext cx="8229600" cy="3941792"/>
          </a:xfrm>
        </p:spPr>
        <p:txBody>
          <a:bodyPr/>
          <a:lstStyle/>
          <a:p>
            <a:r>
              <a:rPr lang="tr-TR" dirty="0" smtClean="0"/>
              <a:t>A- Tarifeli yolcu taşımalarında, her yolcu için ayrı ayrı yolcu bileti düzenlenmesi zorunludur</a:t>
            </a:r>
          </a:p>
          <a:p>
            <a:r>
              <a:rPr lang="tr-TR" dirty="0" smtClean="0"/>
              <a:t>B- Yolcular için ayrılmış oturma yerlerinin numaralandırılması zorunlu değildir</a:t>
            </a:r>
          </a:p>
          <a:p>
            <a:r>
              <a:rPr lang="tr-TR" dirty="0" smtClean="0"/>
              <a:t>C- Bir yolcuya satılmış olan oturma yeri başkasına satılamaz</a:t>
            </a:r>
          </a:p>
          <a:p>
            <a:r>
              <a:rPr lang="tr-TR" dirty="0" smtClean="0"/>
              <a:t>D- Yolcular için ayrılmış ve numaralandırılmış oturma yerlerinin dışında yolcu taşınamaz</a:t>
            </a:r>
            <a:endParaRPr lang="tr-T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428206"/>
            <a:ext cx="500063" cy="592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0479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additive="base">
                                        <p:cTn id="7" dur="500" fill="hold"/>
                                        <p:tgtEl>
                                          <p:spTgt spid="5122"/>
                                        </p:tgtEl>
                                        <p:attrNameLst>
                                          <p:attrName>ppt_x</p:attrName>
                                        </p:attrNameLst>
                                      </p:cBhvr>
                                      <p:tavLst>
                                        <p:tav tm="0">
                                          <p:val>
                                            <p:strVal val="#ppt_x"/>
                                          </p:val>
                                        </p:tav>
                                        <p:tav tm="100000">
                                          <p:val>
                                            <p:strVal val="#ppt_x"/>
                                          </p:val>
                                        </p:tav>
                                      </p:tavLst>
                                    </p:anim>
                                    <p:anim calcmode="lin" valueType="num">
                                      <p:cBhvr additive="base">
                                        <p:cTn id="8" dur="500" fill="hold"/>
                                        <p:tgtEl>
                                          <p:spTgt spid="51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1628800"/>
            <a:ext cx="8640960" cy="1143000"/>
          </a:xfrm>
        </p:spPr>
        <p:txBody>
          <a:bodyPr>
            <a:normAutofit/>
          </a:bodyPr>
          <a:lstStyle/>
          <a:p>
            <a:r>
              <a:rPr lang="tr-TR" sz="2800" dirty="0" smtClean="0"/>
              <a:t>Görev talimatı hangi birimden alınır?</a:t>
            </a:r>
            <a:endParaRPr lang="tr-TR" sz="2800" dirty="0"/>
          </a:p>
        </p:txBody>
      </p:sp>
      <p:sp>
        <p:nvSpPr>
          <p:cNvPr id="3" name="İçerik Yer Tutucusu 2"/>
          <p:cNvSpPr>
            <a:spLocks noGrp="1"/>
          </p:cNvSpPr>
          <p:nvPr>
            <p:ph idx="1"/>
          </p:nvPr>
        </p:nvSpPr>
        <p:spPr>
          <a:xfrm>
            <a:off x="251520" y="3429000"/>
            <a:ext cx="8229600" cy="2501632"/>
          </a:xfrm>
        </p:spPr>
        <p:txBody>
          <a:bodyPr/>
          <a:lstStyle/>
          <a:p>
            <a:r>
              <a:rPr lang="tr-TR" dirty="0" smtClean="0"/>
              <a:t>A- Kaptan şoförden</a:t>
            </a:r>
          </a:p>
          <a:p>
            <a:r>
              <a:rPr lang="tr-TR" dirty="0" smtClean="0"/>
              <a:t>B- Muavinden</a:t>
            </a:r>
          </a:p>
          <a:p>
            <a:r>
              <a:rPr lang="tr-TR" dirty="0" smtClean="0"/>
              <a:t>C- Ofisten veya halkla ilişkilerden</a:t>
            </a:r>
          </a:p>
          <a:p>
            <a:r>
              <a:rPr lang="tr-TR" dirty="0" smtClean="0"/>
              <a:t>D- 2.nci Kaptandan</a:t>
            </a:r>
            <a:endParaRPr lang="tr-T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4293096"/>
            <a:ext cx="500063" cy="592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2356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additive="base">
                                        <p:cTn id="7" dur="500" fill="hold"/>
                                        <p:tgtEl>
                                          <p:spTgt spid="6146"/>
                                        </p:tgtEl>
                                        <p:attrNameLst>
                                          <p:attrName>ppt_x</p:attrName>
                                        </p:attrNameLst>
                                      </p:cBhvr>
                                      <p:tavLst>
                                        <p:tav tm="0">
                                          <p:val>
                                            <p:strVal val="#ppt_x"/>
                                          </p:val>
                                        </p:tav>
                                        <p:tav tm="100000">
                                          <p:val>
                                            <p:strVal val="#ppt_x"/>
                                          </p:val>
                                        </p:tav>
                                      </p:tavLst>
                                    </p:anim>
                                    <p:anim calcmode="lin" valueType="num">
                                      <p:cBhvr additive="base">
                                        <p:cTn id="8" dur="500" fill="hold"/>
                                        <p:tgtEl>
                                          <p:spTgt spid="61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548680"/>
            <a:ext cx="8964488" cy="1143000"/>
          </a:xfrm>
        </p:spPr>
        <p:txBody>
          <a:bodyPr>
            <a:normAutofit fontScale="90000"/>
          </a:bodyPr>
          <a:lstStyle/>
          <a:p>
            <a:r>
              <a:rPr lang="tr-TR" dirty="0" smtClean="0"/>
              <a:t>Yolcuların el bagajlarıyla ilgilenilmesi:</a:t>
            </a:r>
            <a:endParaRPr lang="tr-TR" dirty="0"/>
          </a:p>
        </p:txBody>
      </p:sp>
      <p:sp>
        <p:nvSpPr>
          <p:cNvPr id="3" name="İçerik Yer Tutucusu 2"/>
          <p:cNvSpPr>
            <a:spLocks noGrp="1"/>
          </p:cNvSpPr>
          <p:nvPr>
            <p:ph idx="1"/>
          </p:nvPr>
        </p:nvSpPr>
        <p:spPr>
          <a:xfrm>
            <a:off x="539552" y="2708920"/>
            <a:ext cx="8229600" cy="3437736"/>
          </a:xfrm>
        </p:spPr>
        <p:txBody>
          <a:bodyPr/>
          <a:lstStyle/>
          <a:p>
            <a:r>
              <a:rPr lang="tr-TR" dirty="0" smtClean="0"/>
              <a:t>    Mümkün olduğunca el bagajları ve eşyaları biletli koltuk üstündeki rafa yerleştirilmelidir. El bagajı özel bölümden taşmayacak ebatta, tehlike oluşturmayacak ağırlıkta  ve akıcı, koku yayan nitelikte olmamalıdır. Kaban  palto gibi eşyalar yerleştirilirken düşmeyecek şekilde konulmalıdır. Yanıcı, patlayıcı gibi tehlikeli olabilecek malzemeler araç  içine alınmamalıdır.</a:t>
            </a:r>
            <a:endParaRPr lang="tr-TR" dirty="0"/>
          </a:p>
        </p:txBody>
      </p:sp>
    </p:spTree>
    <p:extLst>
      <p:ext uri="{BB962C8B-B14F-4D97-AF65-F5344CB8AC3E}">
        <p14:creationId xmlns:p14="http://schemas.microsoft.com/office/powerpoint/2010/main" val="35992105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124744"/>
            <a:ext cx="8229600" cy="1143000"/>
          </a:xfrm>
        </p:spPr>
        <p:txBody>
          <a:bodyPr>
            <a:normAutofit/>
          </a:bodyPr>
          <a:lstStyle/>
          <a:p>
            <a:r>
              <a:rPr lang="tr-TR" sz="3200" dirty="0" smtClean="0"/>
              <a:t>Yolcu Güvenliği sağlama:</a:t>
            </a:r>
            <a:endParaRPr lang="tr-TR" sz="3200" dirty="0"/>
          </a:p>
        </p:txBody>
      </p:sp>
      <p:sp>
        <p:nvSpPr>
          <p:cNvPr id="3" name="İçerik Yer Tutucusu 2"/>
          <p:cNvSpPr>
            <a:spLocks noGrp="1"/>
          </p:cNvSpPr>
          <p:nvPr>
            <p:ph idx="1"/>
          </p:nvPr>
        </p:nvSpPr>
        <p:spPr>
          <a:xfrm>
            <a:off x="1156" y="3429000"/>
            <a:ext cx="8229600" cy="1872208"/>
          </a:xfrm>
        </p:spPr>
        <p:txBody>
          <a:bodyPr/>
          <a:lstStyle/>
          <a:p>
            <a:r>
              <a:rPr lang="tr-TR" dirty="0" smtClean="0"/>
              <a:t> a) Araca Giriş Yapan Yolcuları takip etme</a:t>
            </a:r>
          </a:p>
          <a:p>
            <a:r>
              <a:rPr lang="tr-TR" dirty="0" smtClean="0"/>
              <a:t>Araca binen yolculara bilet numaraları sorulur ve biletli oldukları koltukları gösterilir.   </a:t>
            </a:r>
            <a:endParaRPr lang="tr-TR" dirty="0"/>
          </a:p>
        </p:txBody>
      </p:sp>
    </p:spTree>
    <p:extLst>
      <p:ext uri="{BB962C8B-B14F-4D97-AF65-F5344CB8AC3E}">
        <p14:creationId xmlns:p14="http://schemas.microsoft.com/office/powerpoint/2010/main" val="360289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27584" y="548680"/>
            <a:ext cx="9145016" cy="1800200"/>
          </a:xfrm>
        </p:spPr>
        <p:txBody>
          <a:bodyPr>
            <a:normAutofit fontScale="90000"/>
          </a:bodyPr>
          <a:lstStyle/>
          <a:p>
            <a:r>
              <a:rPr lang="tr-TR" b="1" dirty="0" smtClean="0"/>
              <a:t/>
            </a:r>
            <a:br>
              <a:rPr lang="tr-TR" b="1" dirty="0" smtClean="0"/>
            </a:br>
            <a:r>
              <a:rPr lang="tr-TR" b="1" dirty="0" smtClean="0"/>
              <a:t/>
            </a:r>
            <a:br>
              <a:rPr lang="tr-TR" b="1" dirty="0" smtClean="0"/>
            </a:br>
            <a:r>
              <a:rPr lang="tr-TR" sz="3600" b="1" dirty="0" smtClean="0"/>
              <a:t>2-Tanımlar</a:t>
            </a:r>
            <a:r>
              <a:rPr lang="tr-TR" sz="3600" dirty="0"/>
              <a:t/>
            </a:r>
            <a:br>
              <a:rPr lang="tr-TR" sz="3600" dirty="0"/>
            </a:br>
            <a:r>
              <a:rPr lang="tr-TR" sz="3600" b="1" dirty="0"/>
              <a:t>Gurup yolcu</a:t>
            </a:r>
            <a:r>
              <a:rPr lang="tr-TR" sz="3600" dirty="0"/>
              <a:t>:</a:t>
            </a:r>
            <a:r>
              <a:rPr lang="tr-TR" sz="4400" dirty="0"/>
              <a:t/>
            </a:r>
            <a:br>
              <a:rPr lang="tr-TR" sz="4400" dirty="0"/>
            </a:br>
            <a:endParaRPr lang="tr-TR" sz="4400" dirty="0"/>
          </a:p>
        </p:txBody>
      </p:sp>
      <p:sp>
        <p:nvSpPr>
          <p:cNvPr id="3" name="İçerik Yer Tutucusu 2"/>
          <p:cNvSpPr>
            <a:spLocks noGrp="1"/>
          </p:cNvSpPr>
          <p:nvPr>
            <p:ph idx="1"/>
          </p:nvPr>
        </p:nvSpPr>
        <p:spPr>
          <a:xfrm>
            <a:off x="323528" y="1772816"/>
            <a:ext cx="8229600" cy="4695800"/>
          </a:xfrm>
        </p:spPr>
        <p:txBody>
          <a:bodyPr/>
          <a:lstStyle/>
          <a:p>
            <a:endParaRPr lang="tr-TR" dirty="0" smtClean="0"/>
          </a:p>
          <a:p>
            <a:r>
              <a:rPr lang="tr-TR" dirty="0" smtClean="0"/>
              <a:t>1</a:t>
            </a:r>
            <a:endParaRPr lang="tr-TR" dirty="0"/>
          </a:p>
          <a:p>
            <a:r>
              <a:rPr lang="tr-TR" sz="3200" dirty="0" smtClean="0"/>
              <a:t>Varış noktalarında birlikte hareket ettikleri yolcu topluluğudur.</a:t>
            </a:r>
            <a:endParaRPr lang="tr-TR" sz="3200" dirty="0"/>
          </a:p>
          <a:p>
            <a:r>
              <a:rPr lang="tr-TR" dirty="0" smtClean="0"/>
              <a:t>2</a:t>
            </a:r>
          </a:p>
          <a:p>
            <a:r>
              <a:rPr lang="tr-TR" dirty="0" smtClean="0"/>
              <a:t>Önceden planlanmış gezi, tören ve toplantı amaçlı bir araya gelen kişilerin kalkış ve varış noktaları aynı olan topluluktur.</a:t>
            </a:r>
            <a:endParaRPr lang="tr-TR" dirty="0"/>
          </a:p>
        </p:txBody>
      </p:sp>
    </p:spTree>
    <p:extLst>
      <p:ext uri="{BB962C8B-B14F-4D97-AF65-F5344CB8AC3E}">
        <p14:creationId xmlns:p14="http://schemas.microsoft.com/office/powerpoint/2010/main" val="395286986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532</TotalTime>
  <Words>2231</Words>
  <Application>Microsoft Office PowerPoint</Application>
  <PresentationFormat>Ekran Gösterisi (4:3)</PresentationFormat>
  <Paragraphs>229</Paragraphs>
  <Slides>64</Slides>
  <Notes>0</Notes>
  <HiddenSlides>0</HiddenSlides>
  <MMClips>0</MMClips>
  <ScaleCrop>false</ScaleCrop>
  <HeadingPairs>
    <vt:vector size="4" baseType="variant">
      <vt:variant>
        <vt:lpstr>Tema</vt:lpstr>
      </vt:variant>
      <vt:variant>
        <vt:i4>1</vt:i4>
      </vt:variant>
      <vt:variant>
        <vt:lpstr>Slayt Başlıkları</vt:lpstr>
      </vt:variant>
      <vt:variant>
        <vt:i4>64</vt:i4>
      </vt:variant>
    </vt:vector>
  </HeadingPairs>
  <TitlesOfParts>
    <vt:vector size="65" baseType="lpstr">
      <vt:lpstr>Akış</vt:lpstr>
      <vt:lpstr>PowerPoint Sunusu</vt:lpstr>
      <vt:lpstr>       YOLCU TAŞIMA KURALLARI   1).4925 Sayılı Kanun ve Yönetmeliği:  </vt:lpstr>
      <vt:lpstr>Yolcuyu Araca Alma; (Yolcular yolculuk süresince bizim konuklarımızdır).</vt:lpstr>
      <vt:lpstr>Karşılamada Dikkat Edilecek Noktalar:</vt:lpstr>
      <vt:lpstr>Yolcuların Yerleşmelerine Yardımcı olma :</vt:lpstr>
      <vt:lpstr>Bagaj işlemleri:</vt:lpstr>
      <vt:lpstr>Yolcuların el bagajlarıyla ilgilenilmesi:</vt:lpstr>
      <vt:lpstr>Yolcu Güvenliği sağlama:</vt:lpstr>
      <vt:lpstr>  2-Tanımlar Gurup yolcu: </vt:lpstr>
      <vt:lpstr>      Tarifeli yolcu:</vt:lpstr>
      <vt:lpstr>       Tarifesiz yolcu:</vt:lpstr>
      <vt:lpstr>               YOLCU GÜVENLİĞİ </vt:lpstr>
      <vt:lpstr>PowerPoint Sunusu</vt:lpstr>
      <vt:lpstr>          Engelli yolcular:</vt:lpstr>
      <vt:lpstr>Engelli Yolcular;</vt:lpstr>
      <vt:lpstr>                D-Evcil hayvan taşıyan yolcular   </vt:lpstr>
      <vt:lpstr>Evcil Hayvanı Olan Yolcular:</vt:lpstr>
      <vt:lpstr>PowerPoint Sunusu</vt:lpstr>
      <vt:lpstr>PowerPoint Sunusu</vt:lpstr>
      <vt:lpstr>PowerPoint Sunusu</vt:lpstr>
      <vt:lpstr>Ünvan Yazılması:</vt:lpstr>
      <vt:lpstr>       6-Taşıtlarda Taşıt Kartı Bulundurma Zorunluluğu </vt:lpstr>
      <vt:lpstr>   7-Taşıt belgesinin  kullanılması ve istisnai haller </vt:lpstr>
      <vt:lpstr>8-Terminaller :</vt:lpstr>
      <vt:lpstr> 9-Terminal Kullanma Zorunluluğu ve Ara Duraklar: </vt:lpstr>
      <vt:lpstr>10-Yolcu Bileti:</vt:lpstr>
      <vt:lpstr>Yolcu bileti</vt:lpstr>
      <vt:lpstr> 11-Taşıma sözleşmesi </vt:lpstr>
      <vt:lpstr>Taşıma sözleşmesi  örnek</vt:lpstr>
      <vt:lpstr>      12-Yolcu Taşımalarında bagaj </vt:lpstr>
      <vt:lpstr>PowerPoint Sunusu</vt:lpstr>
      <vt:lpstr>Yolcu Sayımı:</vt:lpstr>
      <vt:lpstr>       C-Yolcuyu araçtan indirme </vt:lpstr>
      <vt:lpstr>PowerPoint Sunusu</vt:lpstr>
      <vt:lpstr>Yolcu Uğurlamanın Önemi:</vt:lpstr>
      <vt:lpstr>Yolcuyu uğurlama:</vt:lpstr>
      <vt:lpstr>4.Taşıma Sonrası Kontrol;</vt:lpstr>
      <vt:lpstr>Ana Varış Noktası:</vt:lpstr>
      <vt:lpstr>Temizlenmek üzere teslimi:</vt:lpstr>
      <vt:lpstr>Unutulan eşyalar ve tespit edilmesi:</vt:lpstr>
      <vt:lpstr>Formun düzenlenmesi:</vt:lpstr>
      <vt:lpstr>Yolcu Taşıma Soruları</vt:lpstr>
      <vt:lpstr>1.Okul taşıtının arkasındaki ‘’DUR ‘’ ışıklı işareti hangi hallerde yakılır?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20. Karayolları taşıma yönetmeliğine göre aşağıdakilerin hangisi yanlıştır?</vt:lpstr>
      <vt:lpstr>Karayolu taşıma yönetmeliğine göre aşağıdakilerin hangisi yanlıştı?</vt:lpstr>
      <vt:lpstr>Görev talimatı hangi birimden alınır?</vt:lpstr>
    </vt:vector>
  </TitlesOfParts>
  <Company>By NeC ® 2010 | Katilimsiz.Com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YOLCU TAŞIMA KURALLARI   1-4925 Sayılı Kanun ve Yönetmeliği:</dc:title>
  <dc:creator>User</dc:creator>
  <cp:lastModifiedBy>User</cp:lastModifiedBy>
  <cp:revision>50</cp:revision>
  <dcterms:created xsi:type="dcterms:W3CDTF">2018-01-18T09:22:51Z</dcterms:created>
  <dcterms:modified xsi:type="dcterms:W3CDTF">2019-04-17T07:39:47Z</dcterms:modified>
</cp:coreProperties>
</file>