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6" r:id="rId2"/>
    <p:sldId id="261" r:id="rId3"/>
    <p:sldId id="276" r:id="rId4"/>
    <p:sldId id="267" r:id="rId5"/>
    <p:sldId id="259" r:id="rId6"/>
    <p:sldId id="272" r:id="rId7"/>
    <p:sldId id="273" r:id="rId8"/>
    <p:sldId id="260" r:id="rId9"/>
    <p:sldId id="277" r:id="rId10"/>
    <p:sldId id="265" r:id="rId11"/>
    <p:sldId id="269" r:id="rId12"/>
    <p:sldId id="279" r:id="rId13"/>
    <p:sldId id="263" r:id="rId14"/>
    <p:sldId id="274" r:id="rId15"/>
    <p:sldId id="281" r:id="rId16"/>
    <p:sldId id="270" r:id="rId17"/>
    <p:sldId id="262" r:id="rId18"/>
    <p:sldId id="275" r:id="rId19"/>
    <p:sldId id="280" r:id="rId20"/>
    <p:sldId id="278" r:id="rId21"/>
    <p:sldId id="282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2" autoAdjust="0"/>
    <p:restoredTop sz="94660"/>
  </p:normalViewPr>
  <p:slideViewPr>
    <p:cSldViewPr>
      <p:cViewPr varScale="1">
        <p:scale>
          <a:sx n="95" d="100"/>
          <a:sy n="95" d="100"/>
        </p:scale>
        <p:origin x="-7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B6C16A1-40BF-455C-97CA-D19721595AE1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8DFC187-58F2-47D5-84CD-74E7941C51D0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6" y="116632"/>
            <a:ext cx="8823981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38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700808"/>
            <a:ext cx="9036496" cy="5400600"/>
          </a:xfrm>
        </p:spPr>
        <p:txBody>
          <a:bodyPr>
            <a:normAutofit/>
          </a:bodyPr>
          <a:lstStyle/>
          <a:p>
            <a:r>
              <a:rPr lang="tr-TR" b="1" dirty="0"/>
              <a:t>1-SORUMLULUK:</a:t>
            </a:r>
            <a:r>
              <a:rPr lang="tr-TR" dirty="0"/>
              <a:t> </a:t>
            </a:r>
            <a:r>
              <a:rPr lang="tr-TR" dirty="0" smtClean="0"/>
              <a:t> </a:t>
            </a:r>
          </a:p>
          <a:p>
            <a:r>
              <a:rPr lang="tr-TR" dirty="0" smtClean="0"/>
              <a:t>Kişinin </a:t>
            </a:r>
            <a:r>
              <a:rPr lang="tr-TR" dirty="0"/>
              <a:t>kendi davranışlarını veya kendi yetki alanına giren herhangi bir 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r>
              <a:rPr lang="tr-TR" dirty="0"/>
              <a:t>olayın sonuçlarını üstlenmesidir.</a:t>
            </a:r>
          </a:p>
          <a:p>
            <a:r>
              <a:rPr lang="tr-TR" b="1" dirty="0"/>
              <a:t>2-YARDIMLAŞMA</a:t>
            </a:r>
          </a:p>
          <a:p>
            <a:r>
              <a:rPr lang="tr-TR" b="1" dirty="0"/>
              <a:t>3-HOŞGÖRÜ</a:t>
            </a:r>
          </a:p>
          <a:p>
            <a:r>
              <a:rPr lang="tr-TR" b="1" dirty="0"/>
              <a:t>4-NEZAKET VE SAYGI</a:t>
            </a:r>
          </a:p>
          <a:p>
            <a:r>
              <a:rPr lang="tr-TR" b="1" dirty="0"/>
              <a:t>5-FERAGAT VE FEDAKARLIK</a:t>
            </a:r>
          </a:p>
          <a:p>
            <a:r>
              <a:rPr lang="tr-TR" b="1" dirty="0"/>
              <a:t>6-SABIR</a:t>
            </a:r>
          </a:p>
          <a:p>
            <a:r>
              <a:rPr lang="tr-TR" b="1" dirty="0"/>
              <a:t>7-TRAFİK KÜLTÜRÜNDE BİRBİRLERİNİ UYARMA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416824" cy="136815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sz="3600" b="1" dirty="0" smtClean="0"/>
              <a:t>B-TRAFİKTE </a:t>
            </a:r>
            <a:r>
              <a:rPr lang="tr-TR" sz="3600" b="1" dirty="0"/>
              <a:t>TEMEL DEĞERLER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63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9694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72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39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340768"/>
            <a:ext cx="9036496" cy="5517232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b="1" dirty="0" smtClean="0"/>
              <a:t>1-EMPATİ:</a:t>
            </a:r>
          </a:p>
          <a:p>
            <a:pPr marL="18288" indent="0">
              <a:buNone/>
            </a:pPr>
            <a:r>
              <a:rPr lang="tr-TR" dirty="0"/>
              <a:t>	</a:t>
            </a:r>
          </a:p>
          <a:p>
            <a:r>
              <a:rPr lang="tr-TR" dirty="0"/>
              <a:t>Genelde insanlar günlük hayatlarında kendilerini fazla sorgulamaz ve hata yaparlar</a:t>
            </a:r>
            <a:r>
              <a:rPr lang="tr-TR" dirty="0" smtClean="0"/>
              <a:t>. Bu </a:t>
            </a:r>
            <a:r>
              <a:rPr lang="tr-TR" dirty="0"/>
              <a:t>hatadan karşı taraf az veya çok zarar </a:t>
            </a:r>
            <a:r>
              <a:rPr lang="tr-TR" dirty="0" smtClean="0"/>
              <a:t>görebilir. İşte </a:t>
            </a:r>
            <a:r>
              <a:rPr lang="tr-TR" dirty="0"/>
              <a:t>bu hallerde insanın kendisine bir soru sorması gerekirse “</a:t>
            </a:r>
            <a:r>
              <a:rPr lang="tr-TR" b="1" dirty="0"/>
              <a:t>sana yapılmasını istemediğin bir şeyi başkasına</a:t>
            </a:r>
            <a:r>
              <a:rPr lang="tr-TR" dirty="0"/>
              <a:t> yapma” demesi gerekir. Trafikte de kırmızda bekleyen bir araca arkadaki sürücünün korna çalması veya siz beklerken birisinin sizin önünüze geçmesi çok yanlıştır</a:t>
            </a:r>
            <a:r>
              <a:rPr lang="tr-TR" dirty="0" smtClean="0"/>
              <a:t>. İşte </a:t>
            </a:r>
            <a:r>
              <a:rPr lang="tr-TR" dirty="0"/>
              <a:t>bu hallerde yanlış yapanın kendini sorgulaması gerekmektedir</a:t>
            </a:r>
            <a:r>
              <a:rPr lang="tr-TR" dirty="0" smtClean="0"/>
              <a:t>. Empati </a:t>
            </a:r>
            <a:r>
              <a:rPr lang="tr-TR" dirty="0"/>
              <a:t>yapmak o toplum için de bir kazançtır</a:t>
            </a:r>
            <a:r>
              <a:rPr lang="tr-TR" dirty="0" smtClean="0"/>
              <a:t>. Kendilerini </a:t>
            </a:r>
            <a:r>
              <a:rPr lang="tr-TR" dirty="0"/>
              <a:t>kurallara uygun yetiştirmenin de bir yoludur</a:t>
            </a:r>
            <a:r>
              <a:rPr lang="tr-TR" dirty="0" smtClean="0"/>
              <a:t>. Önünden </a:t>
            </a:r>
            <a:r>
              <a:rPr lang="tr-TR" dirty="0"/>
              <a:t>giden bir aracın aniden sinyal vermeden sağa veya sola dönmesi arkadaki trafik güvenliğini nasıl tehlikeye soktuğunu görmesi halinde arkadaki kişi ne kadar kızıyorsa </a:t>
            </a:r>
            <a:r>
              <a:rPr lang="tr-TR" dirty="0" smtClean="0"/>
              <a:t>kendisinin de </a:t>
            </a:r>
            <a:r>
              <a:rPr lang="tr-TR" dirty="0"/>
              <a:t>trafikte seyir ederken bundan ders alması da toplum için pozitif bir gelişmedir</a:t>
            </a:r>
            <a:r>
              <a:rPr lang="tr-TR" dirty="0" smtClean="0"/>
              <a:t>.</a:t>
            </a:r>
          </a:p>
          <a:p>
            <a:pPr marL="18288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6944" cy="720080"/>
          </a:xfrm>
        </p:spPr>
        <p:txBody>
          <a:bodyPr>
            <a:normAutofit/>
          </a:bodyPr>
          <a:lstStyle/>
          <a:p>
            <a:r>
              <a:rPr lang="tr-TR" sz="3100" dirty="0" smtClean="0"/>
              <a:t>TRAFİKTE EMPATİ VE İLETİŞİM</a:t>
            </a:r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38536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08912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779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685801"/>
            <a:ext cx="8208912" cy="5479503"/>
          </a:xfrm>
        </p:spPr>
        <p:txBody>
          <a:bodyPr>
            <a:normAutofit/>
          </a:bodyPr>
          <a:lstStyle/>
          <a:p>
            <a:r>
              <a:rPr lang="tr-TR" b="1" dirty="0"/>
              <a:t>2-DİĞERKAMLIK </a:t>
            </a:r>
            <a:r>
              <a:rPr lang="tr-TR" dirty="0"/>
              <a:t>(Başkaları için fedakarlık veya daha çok özverili bulunmak)</a:t>
            </a:r>
          </a:p>
          <a:p>
            <a:endParaRPr lang="tr-TR" dirty="0"/>
          </a:p>
          <a:p>
            <a:r>
              <a:rPr lang="tr-TR" b="1" dirty="0"/>
              <a:t>3-ÖFKE YÖNETİMİ</a:t>
            </a:r>
          </a:p>
          <a:p>
            <a:endParaRPr lang="tr-TR" b="1" dirty="0"/>
          </a:p>
          <a:p>
            <a:r>
              <a:rPr lang="tr-TR" b="1" dirty="0"/>
              <a:t>4-BEDEN DİLİ </a:t>
            </a:r>
            <a:r>
              <a:rPr lang="tr-TR" dirty="0"/>
              <a:t>(güler yüz, kızgın yüz, asık surat , alçak ses,  </a:t>
            </a:r>
            <a:r>
              <a:rPr lang="tr-TR" dirty="0" smtClean="0"/>
              <a:t>yüksek ses</a:t>
            </a:r>
            <a:r>
              <a:rPr lang="tr-TR" dirty="0"/>
              <a:t>, el kol işareti, </a:t>
            </a:r>
          </a:p>
          <a:p>
            <a:r>
              <a:rPr lang="tr-TR" dirty="0"/>
              <a:t>    esneme , göz temasından kaçmak)</a:t>
            </a:r>
          </a:p>
          <a:p>
            <a:endParaRPr lang="tr-TR" dirty="0"/>
          </a:p>
          <a:p>
            <a:r>
              <a:rPr lang="tr-TR" b="1" dirty="0"/>
              <a:t>5-KONUŞMA ÜSLUBU</a:t>
            </a:r>
          </a:p>
          <a:p>
            <a:endParaRPr lang="tr-TR" b="1" dirty="0"/>
          </a:p>
          <a:p>
            <a:r>
              <a:rPr lang="tr-TR" b="1" dirty="0"/>
              <a:t>6-TRAFİK DENETİM GÖREVLİLERİ İLE DOĞRU İLETŞİM </a:t>
            </a:r>
          </a:p>
          <a:p>
            <a:r>
              <a:rPr lang="tr-TR" dirty="0"/>
              <a:t> (saygı, etkili konuşma, güler yüz, ben kimim , beni tanıyor musunuz , siz kim oluyorsunuz ,sen değil amirin gelsin)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192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62" y="260649"/>
            <a:ext cx="821828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3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916832"/>
            <a:ext cx="8964488" cy="4680520"/>
          </a:xfrm>
        </p:spPr>
        <p:txBody>
          <a:bodyPr>
            <a:normAutofit/>
          </a:bodyPr>
          <a:lstStyle/>
          <a:p>
            <a:r>
              <a:rPr lang="tr-TR" dirty="0" smtClean="0"/>
              <a:t>1-BİREY </a:t>
            </a:r>
            <a:r>
              <a:rPr lang="tr-TR" dirty="0"/>
              <a:t>HAKKI (DİĞER İNSANLARA ZARAR VERİLMESİ)</a:t>
            </a:r>
          </a:p>
          <a:p>
            <a:r>
              <a:rPr lang="tr-TR" dirty="0"/>
              <a:t>2-TOPLUM HAKKI (TOPLUMA   ZARAR VERİLMESİ)</a:t>
            </a:r>
          </a:p>
          <a:p>
            <a:r>
              <a:rPr lang="tr-TR" dirty="0"/>
              <a:t>3-KAMU HAKKI  (DEVLETE ZARAR VERİLMESİ</a:t>
            </a:r>
          </a:p>
          <a:p>
            <a:r>
              <a:rPr lang="tr-TR" dirty="0"/>
              <a:t>4-YAŞAM HAKKI (BİREYİN KENDİSİNE, AİLESİNE VE KARŞISINDAKİNE  VERDİĞİ ZARAR)</a:t>
            </a:r>
          </a:p>
          <a:p>
            <a:r>
              <a:rPr lang="tr-TR" dirty="0"/>
              <a:t>5-ÇEVRE HAKKI (ÇEVREYE VE DOĞAYA VERİLEN ZARAR)</a:t>
            </a:r>
          </a:p>
          <a:p>
            <a:r>
              <a:rPr lang="tr-TR" dirty="0"/>
              <a:t>6-TRAFİKTE DOĞRU DAVRANIŞIN YARARLARI (Bireysel ve toplumsal yararları)</a:t>
            </a:r>
          </a:p>
          <a:p>
            <a:r>
              <a:rPr lang="tr-TR" dirty="0"/>
              <a:t>7-TRAFİKTE DİĞERLERİNİN SÜRÜCÜ DAVRANIŞLARINA ETKİLERİ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0"/>
            <a:ext cx="7200800" cy="1656184"/>
          </a:xfrm>
        </p:spPr>
        <p:txBody>
          <a:bodyPr/>
          <a:lstStyle/>
          <a:p>
            <a:r>
              <a:rPr lang="tr-TR" b="1" dirty="0"/>
              <a:t>Ç-TRAFİKTE HAK </a:t>
            </a:r>
            <a:r>
              <a:rPr lang="tr-TR" b="1" dirty="0" smtClean="0"/>
              <a:t>İHLALLERİ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656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18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86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997152"/>
          </a:xfrm>
        </p:spPr>
        <p:txBody>
          <a:bodyPr>
            <a:normAutofit fontScale="32500" lnSpcReduction="20000"/>
          </a:bodyPr>
          <a:lstStyle/>
          <a:p>
            <a:endParaRPr lang="tr-TR" b="1" u="sng" dirty="0" smtClean="0"/>
          </a:p>
          <a:p>
            <a:r>
              <a:rPr lang="tr-TR" sz="4200" b="1" u="sng" dirty="0" smtClean="0"/>
              <a:t>I-TRAFİK </a:t>
            </a:r>
            <a:r>
              <a:rPr lang="tr-TR" sz="4200" b="1" u="sng" dirty="0"/>
              <a:t>ADABI PROGRAMININ </a:t>
            </a:r>
            <a:r>
              <a:rPr lang="tr-TR" sz="4200" b="1" u="sng" dirty="0" smtClean="0"/>
              <a:t>AMAÇLARI</a:t>
            </a:r>
          </a:p>
          <a:p>
            <a:endParaRPr lang="tr-TR" dirty="0"/>
          </a:p>
          <a:p>
            <a:r>
              <a:rPr lang="tr-TR" sz="5800" dirty="0"/>
              <a:t>1-Adabı muaşeret ve trafik ilişkilerinin açıklanması </a:t>
            </a:r>
          </a:p>
          <a:p>
            <a:r>
              <a:rPr lang="tr-TR" sz="5800" dirty="0"/>
              <a:t> (yerlere</a:t>
            </a:r>
            <a:r>
              <a:rPr lang="tr-TR" sz="5800" dirty="0" smtClean="0"/>
              <a:t>, çöp </a:t>
            </a:r>
            <a:r>
              <a:rPr lang="tr-TR" sz="5800" dirty="0"/>
              <a:t>atılması</a:t>
            </a:r>
            <a:r>
              <a:rPr lang="tr-TR" sz="5800" dirty="0" smtClean="0"/>
              <a:t>, araçta </a:t>
            </a:r>
            <a:r>
              <a:rPr lang="tr-TR" sz="5800" dirty="0"/>
              <a:t>sigara </a:t>
            </a:r>
            <a:r>
              <a:rPr lang="tr-TR" sz="5800" dirty="0" smtClean="0"/>
              <a:t>içilmesi , argo konuşulması ,yolcuların </a:t>
            </a:r>
            <a:r>
              <a:rPr lang="tr-TR" sz="5800" dirty="0"/>
              <a:t>taciz edilmesi</a:t>
            </a:r>
            <a:r>
              <a:rPr lang="tr-TR" sz="5800" dirty="0" smtClean="0"/>
              <a:t>)</a:t>
            </a:r>
          </a:p>
          <a:p>
            <a:endParaRPr lang="tr-TR" sz="5800" dirty="0"/>
          </a:p>
          <a:p>
            <a:r>
              <a:rPr lang="tr-TR" sz="5800" dirty="0"/>
              <a:t>2-Bireyin trafikte sahip olması gereken temel değerler (örnekler</a:t>
            </a:r>
            <a:r>
              <a:rPr lang="tr-TR" sz="5800" dirty="0" smtClean="0"/>
              <a:t>)</a:t>
            </a:r>
          </a:p>
          <a:p>
            <a:endParaRPr lang="tr-TR" sz="5800" dirty="0"/>
          </a:p>
          <a:p>
            <a:r>
              <a:rPr lang="tr-TR" sz="5800" dirty="0"/>
              <a:t>3-Trafikte empati geliştirerek doğru hüküm yürütmeleri (örnekler</a:t>
            </a:r>
            <a:r>
              <a:rPr lang="tr-TR" sz="5800" dirty="0" smtClean="0"/>
              <a:t>)</a:t>
            </a:r>
          </a:p>
          <a:p>
            <a:endParaRPr lang="tr-TR" sz="5800" dirty="0"/>
          </a:p>
          <a:p>
            <a:r>
              <a:rPr lang="tr-TR" sz="5800" dirty="0"/>
              <a:t>4-Trafikte hak ihlallerinin olumsuzluklarının ortadan kaldırılması (örnekler</a:t>
            </a:r>
            <a:r>
              <a:rPr lang="tr-TR" sz="5800" dirty="0" smtClean="0"/>
              <a:t>)</a:t>
            </a:r>
          </a:p>
          <a:p>
            <a:endParaRPr lang="tr-TR" sz="5800" dirty="0"/>
          </a:p>
          <a:p>
            <a:r>
              <a:rPr lang="tr-TR" sz="5800" dirty="0"/>
              <a:t>5-Trafikte doğru davranışların bireyin kendisine ve topluma yararları (örnekler</a:t>
            </a:r>
            <a:r>
              <a:rPr lang="tr-TR" sz="5800" dirty="0" smtClean="0"/>
              <a:t>)</a:t>
            </a:r>
          </a:p>
          <a:p>
            <a:endParaRPr lang="tr-TR" sz="5800" dirty="0"/>
          </a:p>
          <a:p>
            <a:r>
              <a:rPr lang="tr-TR" sz="5800" dirty="0"/>
              <a:t>6-Trafikte olumsuz sosyal baskıya karşı başa çıkmanın geliştirilmesi (örnekler)</a:t>
            </a:r>
          </a:p>
          <a:p>
            <a:endParaRPr lang="tr-TR" sz="580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98376" y="332656"/>
            <a:ext cx="8445624" cy="86409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6000" b="1" dirty="0" smtClean="0"/>
              <a:t>TRAFİK ADABI :</a:t>
            </a:r>
            <a:r>
              <a:rPr lang="tr-TR" sz="6000" b="1" i="1" dirty="0" smtClean="0"/>
              <a:t> </a:t>
            </a:r>
            <a:endParaRPr lang="tr-TR" sz="6000" i="1" dirty="0"/>
          </a:p>
        </p:txBody>
      </p:sp>
    </p:spTree>
    <p:extLst>
      <p:ext uri="{BB962C8B-B14F-4D97-AF65-F5344CB8AC3E}">
        <p14:creationId xmlns:p14="http://schemas.microsoft.com/office/powerpoint/2010/main" val="7636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9694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018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971600" y="2132856"/>
            <a:ext cx="7543800" cy="792088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BAŞARILAR DİLERİM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468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16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0" y="692696"/>
            <a:ext cx="870544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40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 fontScale="55000" lnSpcReduction="20000"/>
          </a:bodyPr>
          <a:lstStyle/>
          <a:p>
            <a:r>
              <a:rPr lang="tr-TR" sz="3600" b="1" dirty="0"/>
              <a:t>A-ADAP VE </a:t>
            </a:r>
            <a:r>
              <a:rPr lang="tr-TR" sz="3600" b="1" dirty="0" smtClean="0"/>
              <a:t>TRAFİK</a:t>
            </a:r>
            <a:r>
              <a:rPr lang="tr-TR" sz="3600" b="1" dirty="0"/>
              <a:t> </a:t>
            </a:r>
            <a:endParaRPr lang="tr-TR" sz="3600" b="1" dirty="0" smtClean="0"/>
          </a:p>
          <a:p>
            <a:endParaRPr lang="tr-TR" dirty="0"/>
          </a:p>
          <a:p>
            <a:r>
              <a:rPr lang="tr-TR" sz="5800" b="1" dirty="0"/>
              <a:t>1-Yazılı Kurallar </a:t>
            </a:r>
            <a:r>
              <a:rPr lang="tr-TR" sz="5800" b="1" dirty="0" smtClean="0"/>
              <a:t>:</a:t>
            </a:r>
          </a:p>
          <a:p>
            <a:endParaRPr lang="tr-TR" dirty="0"/>
          </a:p>
          <a:p>
            <a:r>
              <a:rPr lang="tr-TR" sz="4100" dirty="0" smtClean="0"/>
              <a:t>Denetim </a:t>
            </a:r>
            <a:r>
              <a:rPr lang="tr-TR" sz="4100" dirty="0"/>
              <a:t>ve </a:t>
            </a:r>
            <a:r>
              <a:rPr lang="tr-TR" sz="4100" dirty="0" smtClean="0"/>
              <a:t> cezalar:</a:t>
            </a:r>
          </a:p>
          <a:p>
            <a:r>
              <a:rPr lang="tr-TR" sz="4100" dirty="0" smtClean="0"/>
              <a:t> Trafik </a:t>
            </a:r>
            <a:r>
              <a:rPr lang="tr-TR" sz="4100" dirty="0"/>
              <a:t>kuralları evrensel olup her ülkede bazı küçük değişiklikler gösterse de </a:t>
            </a:r>
            <a:r>
              <a:rPr lang="tr-TR" sz="4100" dirty="0" smtClean="0"/>
              <a:t>tümünde  </a:t>
            </a:r>
            <a:r>
              <a:rPr lang="tr-TR" sz="4100" dirty="0"/>
              <a:t>yaya</a:t>
            </a:r>
            <a:r>
              <a:rPr lang="tr-TR" sz="4100" dirty="0" smtClean="0"/>
              <a:t>, yolcu </a:t>
            </a:r>
            <a:r>
              <a:rPr lang="tr-TR" sz="4100" dirty="0"/>
              <a:t>ve sürücülerin can ve mal güvenliklerini sağlamak için belli yazılı kurallar konulmuş ve bu kurallara uymayanlara para </a:t>
            </a:r>
            <a:r>
              <a:rPr lang="tr-TR" sz="4100" dirty="0" smtClean="0"/>
              <a:t> cezası </a:t>
            </a:r>
            <a:r>
              <a:rPr lang="tr-TR" sz="4100" dirty="0"/>
              <a:t>dahil hürriyeti bağlayıcı cezalarda </a:t>
            </a:r>
            <a:r>
              <a:rPr lang="tr-TR" sz="4100" dirty="0" smtClean="0"/>
              <a:t> konulmuştur. Ayrıca </a:t>
            </a:r>
            <a:r>
              <a:rPr lang="tr-TR" sz="4100" dirty="0"/>
              <a:t>kural ihlallerini birden fazla yapanlar içinde </a:t>
            </a:r>
            <a:r>
              <a:rPr lang="tr-TR" sz="4100" dirty="0" smtClean="0"/>
              <a:t> meslekten, araç </a:t>
            </a:r>
            <a:r>
              <a:rPr lang="tr-TR" sz="4100" dirty="0"/>
              <a:t>kullanmadan men veya aracında bağlanması gibi çeşitli cezalar uygulanmaktadır. Ülkemizde de Trafik Kanunlarımızda 187 çeşit kuralsızlıktan para cezaları veya hürriyeti bağlayıcı cezalar uygulanmaktadır.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864096"/>
          </a:xfrm>
        </p:spPr>
        <p:txBody>
          <a:bodyPr/>
          <a:lstStyle/>
          <a:p>
            <a:r>
              <a:rPr lang="tr-TR" sz="3200" b="1" u="sng" dirty="0"/>
              <a:t>II-PROGRAMIN </a:t>
            </a:r>
            <a:r>
              <a:rPr lang="tr-TR" sz="3200" b="1" u="sng" dirty="0" smtClean="0"/>
              <a:t>İÇERİĞİ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2255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26" y="116633"/>
            <a:ext cx="8446338" cy="6465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1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8092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064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6120680"/>
          </a:xfrm>
        </p:spPr>
        <p:txBody>
          <a:bodyPr>
            <a:normAutofit fontScale="92500"/>
          </a:bodyPr>
          <a:lstStyle/>
          <a:p>
            <a:r>
              <a:rPr lang="tr-TR" sz="3500" dirty="0"/>
              <a:t>2-Adap ve muaşeret</a:t>
            </a:r>
            <a:r>
              <a:rPr lang="tr-TR" sz="3500" dirty="0" smtClean="0"/>
              <a:t>, örf </a:t>
            </a:r>
            <a:r>
              <a:rPr lang="tr-TR" sz="3500" dirty="0"/>
              <a:t>ve adetler </a:t>
            </a:r>
            <a:r>
              <a:rPr lang="tr-TR" sz="3500" dirty="0" smtClean="0"/>
              <a:t>:</a:t>
            </a:r>
          </a:p>
          <a:p>
            <a:endParaRPr lang="tr-TR" dirty="0" smtClean="0"/>
          </a:p>
          <a:p>
            <a:r>
              <a:rPr lang="tr-TR" dirty="0" smtClean="0"/>
              <a:t>Ülkelerin </a:t>
            </a:r>
            <a:r>
              <a:rPr lang="tr-TR" dirty="0"/>
              <a:t>birçoğunda yazılı kuralların dışında yazılı olmayan</a:t>
            </a:r>
            <a:r>
              <a:rPr lang="tr-TR" dirty="0" smtClean="0"/>
              <a:t>, ancak </a:t>
            </a:r>
            <a:r>
              <a:rPr lang="tr-TR" dirty="0"/>
              <a:t>o ülkenin toplumu tarafından gündelik hayatta kullanılan bazı davranışlarda yine yazılı kurallara destek vermektedir</a:t>
            </a:r>
            <a:r>
              <a:rPr lang="tr-TR" dirty="0" smtClean="0"/>
              <a:t>. Bunlar </a:t>
            </a:r>
            <a:r>
              <a:rPr lang="tr-TR" dirty="0"/>
              <a:t>gelenek</a:t>
            </a:r>
            <a:r>
              <a:rPr lang="tr-TR" dirty="0" smtClean="0"/>
              <a:t>, görenek, örf </a:t>
            </a:r>
            <a:r>
              <a:rPr lang="tr-TR" dirty="0"/>
              <a:t>ve adetlerdir</a:t>
            </a:r>
            <a:r>
              <a:rPr lang="tr-TR" dirty="0" smtClean="0"/>
              <a:t>. Bunların </a:t>
            </a:r>
            <a:r>
              <a:rPr lang="tr-TR" dirty="0"/>
              <a:t>yapılması kanun emri olmasa da bazı hallerde kanundan daha çok etkili </a:t>
            </a:r>
            <a:r>
              <a:rPr lang="tr-TR" dirty="0" smtClean="0"/>
              <a:t>olmaktadır . Buda </a:t>
            </a:r>
            <a:r>
              <a:rPr lang="tr-TR" dirty="0"/>
              <a:t>toplumsal birlikteliğe destek vermesi açısından o toplumun bir kazanımıdır. Örneğin araç içerisinde yaşlı kadın ve </a:t>
            </a:r>
            <a:r>
              <a:rPr lang="tr-TR" dirty="0" smtClean="0"/>
              <a:t>erkeklere , hamile </a:t>
            </a:r>
            <a:r>
              <a:rPr lang="tr-TR" dirty="0"/>
              <a:t>veya çocuklu kadınlara yer </a:t>
            </a:r>
            <a:r>
              <a:rPr lang="tr-TR" dirty="0" smtClean="0"/>
              <a:t>verilmesi , araç </a:t>
            </a:r>
            <a:r>
              <a:rPr lang="tr-TR" dirty="0"/>
              <a:t>içerisinde </a:t>
            </a:r>
            <a:r>
              <a:rPr lang="tr-TR" dirty="0" smtClean="0"/>
              <a:t> yüksek </a:t>
            </a:r>
            <a:r>
              <a:rPr lang="tr-TR" dirty="0"/>
              <a:t>sesle veya argo </a:t>
            </a:r>
            <a:r>
              <a:rPr lang="tr-TR" dirty="0" smtClean="0"/>
              <a:t>konuşulmaması , araçlara </a:t>
            </a:r>
            <a:r>
              <a:rPr lang="tr-TR" dirty="0"/>
              <a:t>belirtilen kapılardan sıra ile binilmesi veya </a:t>
            </a:r>
            <a:r>
              <a:rPr lang="tr-TR" dirty="0" smtClean="0"/>
              <a:t>inilmesi , araç </a:t>
            </a:r>
            <a:r>
              <a:rPr lang="tr-TR" dirty="0"/>
              <a:t>içerisinde yerlere çöp </a:t>
            </a:r>
            <a:r>
              <a:rPr lang="tr-TR" dirty="0" smtClean="0"/>
              <a:t>atılmaması , bir </a:t>
            </a:r>
            <a:r>
              <a:rPr lang="tr-TR" dirty="0"/>
              <a:t>şey </a:t>
            </a:r>
            <a:r>
              <a:rPr lang="tr-TR" dirty="0" smtClean="0"/>
              <a:t>dökülmemesi , herkesin </a:t>
            </a:r>
            <a:r>
              <a:rPr lang="tr-TR" dirty="0"/>
              <a:t>birbirine saygılı olması vs. gibi. Ayrıca araç ile kendi arabasında seyir eden bir kişinin aracı bozulan başka bir araç gördüğünde ona yardım etmesi gibi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marL="18288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Adap </a:t>
            </a:r>
            <a:r>
              <a:rPr lang="tr-TR" b="1" dirty="0"/>
              <a:t>kelimesi (yol yordam) </a:t>
            </a:r>
            <a:endParaRPr lang="tr-TR" b="1" dirty="0" smtClean="0"/>
          </a:p>
          <a:p>
            <a:pPr marL="18288" indent="0">
              <a:buNone/>
            </a:pPr>
            <a:r>
              <a:rPr lang="tr-TR" b="1" dirty="0" smtClean="0"/>
              <a:t> </a:t>
            </a:r>
            <a:endParaRPr lang="tr-TR" dirty="0"/>
          </a:p>
          <a:p>
            <a:r>
              <a:rPr lang="tr-TR" b="1" dirty="0"/>
              <a:t>Trafik adabı</a:t>
            </a:r>
            <a:r>
              <a:rPr lang="tr-TR" b="1" dirty="0" smtClean="0"/>
              <a:t>:</a:t>
            </a:r>
          </a:p>
          <a:p>
            <a:r>
              <a:rPr lang="tr-TR" dirty="0" smtClean="0"/>
              <a:t> </a:t>
            </a:r>
            <a:r>
              <a:rPr lang="tr-TR" dirty="0"/>
              <a:t>sürücünün bir ülkede birbirlerine karşı hal ve hareketidir diye tanımlanabilir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8229600" cy="924712"/>
          </a:xfrm>
        </p:spPr>
        <p:txBody>
          <a:bodyPr>
            <a:normAutofit/>
          </a:bodyPr>
          <a:lstStyle/>
          <a:p>
            <a:r>
              <a:rPr lang="tr-TR" b="1" dirty="0"/>
              <a:t>2-Yazısız Kurallar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58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8092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913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235</TotalTime>
  <Words>391</Words>
  <Application>Microsoft Office PowerPoint</Application>
  <PresentationFormat>Ekran Gösterisi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Doğal</vt:lpstr>
      <vt:lpstr>PowerPoint Sunusu</vt:lpstr>
      <vt:lpstr> TRAFİK ADABI : </vt:lpstr>
      <vt:lpstr>PowerPoint Sunusu</vt:lpstr>
      <vt:lpstr>PowerPoint Sunusu</vt:lpstr>
      <vt:lpstr>II-PROGRAMIN İÇERİĞİ</vt:lpstr>
      <vt:lpstr>PowerPoint Sunusu</vt:lpstr>
      <vt:lpstr>PowerPoint Sunusu</vt:lpstr>
      <vt:lpstr>2-Yazısız Kurallar </vt:lpstr>
      <vt:lpstr>PowerPoint Sunusu</vt:lpstr>
      <vt:lpstr>   B-TRAFİKTE TEMEL DEĞERLER </vt:lpstr>
      <vt:lpstr>PowerPoint Sunusu</vt:lpstr>
      <vt:lpstr>PowerPoint Sunusu</vt:lpstr>
      <vt:lpstr>TRAFİKTE EMPATİ VE İLETİŞİM</vt:lpstr>
      <vt:lpstr>PowerPoint Sunusu</vt:lpstr>
      <vt:lpstr>PowerPoint Sunusu</vt:lpstr>
      <vt:lpstr>PowerPoint Sunusu</vt:lpstr>
      <vt:lpstr>Ç-TRAFİKTE HAK İHLALLERİ</vt:lpstr>
      <vt:lpstr>PowerPoint Sunusu</vt:lpstr>
      <vt:lpstr>PowerPoint Sunusu</vt:lpstr>
      <vt:lpstr>PowerPoint Sunusu</vt:lpstr>
      <vt:lpstr>BAŞARILAR DİLERİM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32</cp:revision>
  <dcterms:created xsi:type="dcterms:W3CDTF">2017-12-22T15:30:25Z</dcterms:created>
  <dcterms:modified xsi:type="dcterms:W3CDTF">2019-04-17T07:28:52Z</dcterms:modified>
</cp:coreProperties>
</file>