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93" r:id="rId2"/>
    <p:sldId id="259" r:id="rId3"/>
    <p:sldId id="267" r:id="rId4"/>
    <p:sldId id="269" r:id="rId5"/>
    <p:sldId id="273" r:id="rId6"/>
    <p:sldId id="274" r:id="rId7"/>
    <p:sldId id="271" r:id="rId8"/>
    <p:sldId id="270"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8" r:id="rId22"/>
    <p:sldId id="289" r:id="rId23"/>
    <p:sldId id="290" r:id="rId24"/>
    <p:sldId id="291" r:id="rId25"/>
    <p:sldId id="292"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01" autoAdjust="0"/>
  </p:normalViewPr>
  <p:slideViewPr>
    <p:cSldViewPr>
      <p:cViewPr varScale="1">
        <p:scale>
          <a:sx n="83" d="100"/>
          <a:sy n="83" d="100"/>
        </p:scale>
        <p:origin x="-108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F3E78CD5-E635-447F-BF10-5CDEFAF601FD}" type="datetimeFigureOut">
              <a:rPr lang="tr-TR" smtClean="0"/>
              <a:t>17.04.2019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0CB139F0-BB5D-448A-AA5F-87FAA966C7C9}"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3E78CD5-E635-447F-BF10-5CDEFAF601FD}"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3E78CD5-E635-447F-BF10-5CDEFAF601FD}"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3E78CD5-E635-447F-BF10-5CDEFAF601FD}"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F3E78CD5-E635-447F-BF10-5CDEFAF601FD}" type="datetimeFigureOut">
              <a:rPr lang="tr-TR" smtClean="0"/>
              <a:t>17.04.2019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B139F0-BB5D-448A-AA5F-87FAA966C7C9}"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3E78CD5-E635-447F-BF10-5CDEFAF601FD}"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F3E78CD5-E635-447F-BF10-5CDEFAF601FD}" type="datetimeFigureOut">
              <a:rPr lang="tr-TR" smtClean="0"/>
              <a:t>17.04.2019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F3E78CD5-E635-447F-BF10-5CDEFAF601FD}" type="datetimeFigureOut">
              <a:rPr lang="tr-TR" smtClean="0"/>
              <a:t>17.04.2019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78CD5-E635-447F-BF10-5CDEFAF601FD}" type="datetimeFigureOut">
              <a:rPr lang="tr-TR" smtClean="0"/>
              <a:t>17.04.2019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3E78CD5-E635-447F-BF10-5CDEFAF601FD}"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CB139F0-BB5D-448A-AA5F-87FAA966C7C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F3E78CD5-E635-447F-BF10-5CDEFAF601FD}" type="datetimeFigureOut">
              <a:rPr lang="tr-TR" smtClean="0"/>
              <a:t>17.04.2019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0CB139F0-BB5D-448A-AA5F-87FAA966C7C9}"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3E78CD5-E635-447F-BF10-5CDEFAF601FD}" type="datetimeFigureOut">
              <a:rPr lang="tr-TR" smtClean="0"/>
              <a:t>17.04.2019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B139F0-BB5D-448A-AA5F-87FAA966C7C9}"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31284"/>
            <a:ext cx="8856984" cy="6598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ikdörtgen 2"/>
          <p:cNvSpPr/>
          <p:nvPr/>
        </p:nvSpPr>
        <p:spPr>
          <a:xfrm>
            <a:off x="3004680" y="620688"/>
            <a:ext cx="1603324" cy="1569660"/>
          </a:xfrm>
          <a:prstGeom prst="rect">
            <a:avLst/>
          </a:prstGeom>
        </p:spPr>
        <p:txBody>
          <a:bodyPr wrap="none">
            <a:spAutoFit/>
          </a:bodyPr>
          <a:lstStyle/>
          <a:p>
            <a:pPr lvl="0"/>
            <a:r>
              <a:rPr lang="tr-TR" altLang="tr-TR" sz="9600" dirty="0">
                <a:solidFill>
                  <a:srgbClr val="FF0000"/>
                </a:solidFill>
              </a:rPr>
              <a:t>FY</a:t>
            </a:r>
            <a:endParaRPr lang="tr-TR" sz="9600" dirty="0">
              <a:solidFill>
                <a:prstClr val="black"/>
              </a:solidFill>
              <a:latin typeface="Palatino Linotype"/>
            </a:endParaRPr>
          </a:p>
        </p:txBody>
      </p:sp>
    </p:spTree>
    <p:extLst>
      <p:ext uri="{BB962C8B-B14F-4D97-AF65-F5344CB8AC3E}">
        <p14:creationId xmlns:p14="http://schemas.microsoft.com/office/powerpoint/2010/main" val="342820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628800"/>
            <a:ext cx="8229600" cy="4680520"/>
          </a:xfrm>
        </p:spPr>
        <p:txBody>
          <a:bodyPr/>
          <a:lstStyle/>
          <a:p>
            <a:pPr marL="0" indent="0">
              <a:buNone/>
            </a:pPr>
            <a:r>
              <a:rPr lang="tr-TR" dirty="0" smtClean="0"/>
              <a:t>4) </a:t>
            </a:r>
            <a:r>
              <a:rPr lang="tr-TR" dirty="0" smtClean="0">
                <a:solidFill>
                  <a:srgbClr val="00B0F0"/>
                </a:solidFill>
              </a:rPr>
              <a:t>ÇALIŞMA ORTAMI:</a:t>
            </a:r>
            <a:r>
              <a:rPr lang="tr-TR" dirty="0" smtClean="0">
                <a:solidFill>
                  <a:srgbClr val="002060"/>
                </a:solidFill>
              </a:rPr>
              <a:t> </a:t>
            </a:r>
          </a:p>
          <a:p>
            <a:pPr marL="0" indent="0">
              <a:buNone/>
            </a:pPr>
            <a:r>
              <a:rPr lang="tr-TR" dirty="0">
                <a:solidFill>
                  <a:srgbClr val="002060"/>
                </a:solidFill>
              </a:rPr>
              <a:t>S</a:t>
            </a:r>
            <a:r>
              <a:rPr lang="tr-TR" dirty="0" smtClean="0">
                <a:solidFill>
                  <a:srgbClr val="002060"/>
                </a:solidFill>
              </a:rPr>
              <a:t>ürücülerin çalışma ortamı denilince sürücü için risk seviyesinin maksimum seviyede olduğunu trafikte geçirdiği zamandır. Sürücülerin trafik eğitimi işe ilk girdiğinde çalışma hayatında altı ayda bir farkındalık eğitimi şeklinde yenilenmelidir. Araç ile ilgili bakımlar zamanında yapılmalı, tüm teknik donanımları kontrol edilmelidir. Sürücüler yol güzergahı ile bilgili almalıdır. Seyir </a:t>
            </a:r>
            <a:r>
              <a:rPr lang="tr-TR" dirty="0" smtClean="0">
                <a:solidFill>
                  <a:srgbClr val="002060"/>
                </a:solidFill>
              </a:rPr>
              <a:t>halindeyken </a:t>
            </a:r>
            <a:r>
              <a:rPr lang="tr-TR" dirty="0" smtClean="0">
                <a:solidFill>
                  <a:srgbClr val="002060"/>
                </a:solidFill>
              </a:rPr>
              <a:t>mesafeye bakılmaksızın defansif sürücülük önlemlerini alıyor olması gerekmektedir.</a:t>
            </a:r>
            <a:endParaRPr lang="tr-TR" dirty="0" smtClean="0">
              <a:solidFill>
                <a:srgbClr val="00B0F0"/>
              </a:solidFill>
            </a:endParaRPr>
          </a:p>
          <a:p>
            <a:pPr marL="0" indent="0">
              <a:buNone/>
            </a:pPr>
            <a:endParaRPr lang="tr-TR" dirty="0">
              <a:solidFill>
                <a:srgbClr val="00B0F0"/>
              </a:solidFill>
            </a:endParaRPr>
          </a:p>
          <a:p>
            <a:pPr marL="0" indent="0">
              <a:buNone/>
            </a:pPr>
            <a:endParaRPr lang="tr-TR" dirty="0" smtClean="0">
              <a:solidFill>
                <a:srgbClr val="00B0F0"/>
              </a:solidFill>
            </a:endParaRPr>
          </a:p>
          <a:p>
            <a:pPr marL="0" indent="0">
              <a:buNone/>
            </a:pPr>
            <a:endParaRPr lang="tr-TR" dirty="0">
              <a:solidFill>
                <a:srgbClr val="00B0F0"/>
              </a:solidFill>
            </a:endParaRPr>
          </a:p>
          <a:p>
            <a:pPr marL="0" indent="0">
              <a:buNone/>
            </a:pPr>
            <a:endParaRPr lang="tr-TR" dirty="0" smtClean="0">
              <a:solidFill>
                <a:srgbClr val="00B0F0"/>
              </a:solidFill>
            </a:endParaRPr>
          </a:p>
          <a:p>
            <a:pPr marL="0" indent="0">
              <a:buNone/>
            </a:pPr>
            <a:endParaRPr lang="tr-TR" dirty="0"/>
          </a:p>
        </p:txBody>
      </p:sp>
    </p:spTree>
    <p:extLst>
      <p:ext uri="{BB962C8B-B14F-4D97-AF65-F5344CB8AC3E}">
        <p14:creationId xmlns:p14="http://schemas.microsoft.com/office/powerpoint/2010/main" val="31382319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204864"/>
            <a:ext cx="8507288" cy="4104456"/>
          </a:xfrm>
        </p:spPr>
        <p:txBody>
          <a:bodyPr>
            <a:normAutofit fontScale="92500"/>
          </a:bodyPr>
          <a:lstStyle/>
          <a:p>
            <a:pPr marL="0" indent="0">
              <a:buNone/>
            </a:pPr>
            <a:r>
              <a:rPr lang="tr-TR" dirty="0" smtClean="0">
                <a:solidFill>
                  <a:srgbClr val="FF0000"/>
                </a:solidFill>
              </a:rPr>
              <a:t>Araç ile İlgili Güvenlik Ekipmanları</a:t>
            </a:r>
            <a:r>
              <a:rPr lang="tr-TR" dirty="0" smtClean="0"/>
              <a:t>:</a:t>
            </a:r>
          </a:p>
          <a:p>
            <a:pPr marL="0" indent="0">
              <a:buNone/>
            </a:pPr>
            <a:r>
              <a:rPr lang="tr-TR" dirty="0" smtClean="0">
                <a:solidFill>
                  <a:srgbClr val="7030A0"/>
                </a:solidFill>
              </a:rPr>
              <a:t> </a:t>
            </a:r>
            <a:endParaRPr lang="tr-TR" dirty="0" smtClean="0">
              <a:solidFill>
                <a:srgbClr val="7030A0"/>
              </a:solidFill>
            </a:endParaRPr>
          </a:p>
          <a:p>
            <a:pPr marL="0" indent="0">
              <a:buNone/>
            </a:pPr>
            <a:r>
              <a:rPr lang="tr-TR" dirty="0" smtClean="0"/>
              <a:t>Gerekli tüm ekipmanlar bulunmalıdır, temiz ve </a:t>
            </a:r>
            <a:r>
              <a:rPr lang="tr-TR" dirty="0" err="1" smtClean="0"/>
              <a:t>çalişir</a:t>
            </a:r>
            <a:r>
              <a:rPr lang="tr-TR" dirty="0" smtClean="0"/>
              <a:t> durumda tutulmalıdır. Eksik veya kusurlu ekipman hemen değiştirilmedir. Daima güvenli park alanları(</a:t>
            </a:r>
            <a:r>
              <a:rPr lang="tr-TR" dirty="0" err="1" smtClean="0"/>
              <a:t>çalişır</a:t>
            </a:r>
            <a:r>
              <a:rPr lang="tr-TR" dirty="0" smtClean="0"/>
              <a:t> kamera sistemli, güvenlik görevli) kullanılmalı, </a:t>
            </a:r>
            <a:r>
              <a:rPr lang="tr-TR" dirty="0" err="1" smtClean="0"/>
              <a:t>şöförler</a:t>
            </a:r>
            <a:r>
              <a:rPr lang="tr-TR" dirty="0" smtClean="0"/>
              <a:t> araçların çalışma günleri, özellikle yüklü olduğunda mümkün olduğunca yalnız bırakmamalı bir araç gece yüklenmiş ise, sürücü zamana bakmadan operasyon departmanını veya operasyon yetkilisini bilgilendirmelidir. Refakatçisiz araç kilitlenmelidir.</a:t>
            </a:r>
          </a:p>
        </p:txBody>
      </p:sp>
    </p:spTree>
    <p:extLst>
      <p:ext uri="{BB962C8B-B14F-4D97-AF65-F5344CB8AC3E}">
        <p14:creationId xmlns:p14="http://schemas.microsoft.com/office/powerpoint/2010/main" val="2782567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507288" cy="5934382"/>
          </a:xfrm>
        </p:spPr>
        <p:txBody>
          <a:bodyPr>
            <a:normAutofit lnSpcReduction="10000"/>
          </a:bodyPr>
          <a:lstStyle/>
          <a:p>
            <a:pPr marL="0" indent="0">
              <a:buNone/>
            </a:pPr>
            <a:r>
              <a:rPr lang="tr-TR" dirty="0" smtClean="0">
                <a:solidFill>
                  <a:srgbClr val="C00000"/>
                </a:solidFill>
              </a:rPr>
              <a:t>Kabin Düzeni:</a:t>
            </a:r>
          </a:p>
          <a:p>
            <a:pPr marL="0" indent="0">
              <a:buNone/>
            </a:pPr>
            <a:endParaRPr lang="tr-TR" dirty="0" smtClean="0">
              <a:solidFill>
                <a:srgbClr val="C00000"/>
              </a:solidFill>
            </a:endParaRPr>
          </a:p>
          <a:p>
            <a:pPr marL="0" indent="0">
              <a:buNone/>
            </a:pPr>
            <a:r>
              <a:rPr lang="tr-TR" dirty="0" smtClean="0">
                <a:solidFill>
                  <a:srgbClr val="C00000"/>
                </a:solidFill>
              </a:rPr>
              <a:t> </a:t>
            </a:r>
            <a:r>
              <a:rPr lang="tr-TR" dirty="0" smtClean="0"/>
              <a:t>Kabininizin daimi düzenli ve temiz olduğundan emin olun. Yanınıza alınan veya kabine konulan aşağıda yazılı cihazlar: </a:t>
            </a:r>
          </a:p>
          <a:p>
            <a:pPr marL="0" indent="0">
              <a:buNone/>
            </a:pPr>
            <a:r>
              <a:rPr lang="tr-TR" dirty="0"/>
              <a:t>.</a:t>
            </a:r>
            <a:r>
              <a:rPr lang="tr-TR" dirty="0" smtClean="0"/>
              <a:t>Buzdolabı Televizyonlar, radyolar, kahve makinası. Yangın söndürücüler vb. Uygun biçimde sabitlenmeli ve güvenceye alınmalıdır. </a:t>
            </a:r>
          </a:p>
          <a:p>
            <a:pPr marL="0" indent="0">
              <a:buNone/>
            </a:pPr>
            <a:r>
              <a:rPr lang="tr-TR" dirty="0" smtClean="0"/>
              <a:t>Kişisel Kazalar: </a:t>
            </a:r>
          </a:p>
          <a:p>
            <a:pPr marL="0" indent="0">
              <a:buNone/>
            </a:pPr>
            <a:r>
              <a:rPr lang="tr-TR" dirty="0" smtClean="0"/>
              <a:t>Herhangi bir çalışanın yaralanması veya mülk hasarı kapsayan bütün kazalar, bir üst amire rapor edilmeli, kaza raporu hazırlanmalıdır. Kaza yapılmamış, burun buruna gelinmiş olsa dahi raporlamalıdır. Unutmayalım ki sizin son </a:t>
            </a:r>
            <a:r>
              <a:rPr lang="tr-TR" dirty="0" smtClean="0"/>
              <a:t>handa </a:t>
            </a:r>
            <a:r>
              <a:rPr lang="tr-TR" dirty="0" smtClean="0"/>
              <a:t>kurtulduğunuz kazada bir başkası kurtulamayabilir.</a:t>
            </a:r>
            <a:endParaRPr lang="tr-TR" dirty="0"/>
          </a:p>
        </p:txBody>
      </p:sp>
    </p:spTree>
    <p:extLst>
      <p:ext uri="{BB962C8B-B14F-4D97-AF65-F5344CB8AC3E}">
        <p14:creationId xmlns:p14="http://schemas.microsoft.com/office/powerpoint/2010/main" val="466644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80728"/>
            <a:ext cx="8229600" cy="5544616"/>
          </a:xfrm>
        </p:spPr>
        <p:txBody>
          <a:bodyPr>
            <a:normAutofit/>
          </a:bodyPr>
          <a:lstStyle/>
          <a:p>
            <a:pPr marL="0" indent="0">
              <a:buNone/>
            </a:pPr>
            <a:r>
              <a:rPr lang="tr-TR" dirty="0" smtClean="0">
                <a:solidFill>
                  <a:srgbClr val="C00000"/>
                </a:solidFill>
              </a:rPr>
              <a:t>Yük</a:t>
            </a:r>
            <a:r>
              <a:rPr lang="tr-TR" dirty="0">
                <a:solidFill>
                  <a:srgbClr val="C00000"/>
                </a:solidFill>
              </a:rPr>
              <a:t> </a:t>
            </a:r>
            <a:r>
              <a:rPr lang="tr-TR" dirty="0" smtClean="0">
                <a:solidFill>
                  <a:srgbClr val="C00000"/>
                </a:solidFill>
              </a:rPr>
              <a:t>:</a:t>
            </a:r>
          </a:p>
          <a:p>
            <a:pPr marL="0" indent="0">
              <a:buNone/>
            </a:pPr>
            <a:r>
              <a:rPr lang="tr-TR" dirty="0" smtClean="0"/>
              <a:t>Şoför olarak siz alımasın da, taşıma sırasında ve malların tesliminde nakliye ye gözetim ve katkıda bulunmalısınız. Yükü taşımak içi tüm gerekli bilgiyi operasyon yetkilisinden alacaksınız. Çalışma gününün ilerlemesi ile, çalışma cetveli doğru bir şekilde doldurulmalı ve işlin bitiminde mümkün olduğunca çabuk teslim edilmelidir. </a:t>
            </a:r>
          </a:p>
          <a:p>
            <a:pPr marL="0" indent="0">
              <a:buNone/>
            </a:pPr>
            <a:r>
              <a:rPr lang="tr-TR" dirty="0" smtClean="0"/>
              <a:t>Yükleme Sırasında; </a:t>
            </a:r>
          </a:p>
          <a:p>
            <a:pPr marL="0" indent="0">
              <a:buNone/>
            </a:pPr>
            <a:r>
              <a:rPr lang="tr-TR" dirty="0" smtClean="0"/>
              <a:t>Yükleme sonrasında kontrol edilecekler</a:t>
            </a:r>
          </a:p>
          <a:p>
            <a:pPr marL="0" indent="0">
              <a:buNone/>
            </a:pPr>
            <a:r>
              <a:rPr lang="tr-TR" dirty="0" smtClean="0"/>
              <a:t>Maksimum brüt ağırlığın aşılıp aşılmadığı, </a:t>
            </a:r>
          </a:p>
          <a:p>
            <a:pPr marL="0" indent="0">
              <a:buNone/>
            </a:pPr>
            <a:r>
              <a:rPr lang="tr-TR" dirty="0" smtClean="0"/>
              <a:t>Eğer tehlikeli mallar yüklenmiş ise, aracın turuncu levhalarının takılıp takılmadığı,</a:t>
            </a:r>
            <a:endParaRPr lang="tr-TR" dirty="0"/>
          </a:p>
        </p:txBody>
      </p:sp>
    </p:spTree>
    <p:extLst>
      <p:ext uri="{BB962C8B-B14F-4D97-AF65-F5344CB8AC3E}">
        <p14:creationId xmlns:p14="http://schemas.microsoft.com/office/powerpoint/2010/main" val="953094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832648"/>
          </a:xfrm>
        </p:spPr>
        <p:txBody>
          <a:bodyPr>
            <a:normAutofit fontScale="92500" lnSpcReduction="10000"/>
          </a:bodyPr>
          <a:lstStyle/>
          <a:p>
            <a:pPr marL="0" indent="0">
              <a:buNone/>
            </a:pPr>
            <a:r>
              <a:rPr lang="tr-TR" dirty="0" smtClean="0"/>
              <a:t>Yükün bağlandığı, uygun şekilde emniyete alındığı( yük sabitleme malzemelerinin iyi çalışır durumda olduğunun sağlanması sürücünün sorumluluğundadır). </a:t>
            </a:r>
          </a:p>
          <a:p>
            <a:pPr marL="0" indent="0">
              <a:buNone/>
            </a:pPr>
            <a:endParaRPr lang="tr-TR" dirty="0" smtClean="0"/>
          </a:p>
          <a:p>
            <a:pPr marL="0" indent="0">
              <a:buNone/>
            </a:pPr>
            <a:r>
              <a:rPr lang="tr-TR" dirty="0" smtClean="0"/>
              <a:t>Yük güvenliği </a:t>
            </a:r>
          </a:p>
          <a:p>
            <a:pPr marL="0" indent="0">
              <a:buNone/>
            </a:pPr>
            <a:endParaRPr lang="tr-TR" dirty="0" smtClean="0"/>
          </a:p>
          <a:p>
            <a:pPr marL="0" indent="0">
              <a:buNone/>
            </a:pPr>
            <a:r>
              <a:rPr lang="tr-TR" dirty="0" smtClean="0"/>
              <a:t>*Yük güvenliliğinin gerekli bir şekilde sağlanması nakliye malları dışında başka mallara hasar veren, kişisel yanılmalara neden olan ve çevreye hasar veren kazaları önler, sigorta taleplerine gerek  bırakmaz.</a:t>
            </a:r>
          </a:p>
          <a:p>
            <a:pPr marL="0" indent="0">
              <a:buNone/>
            </a:pPr>
            <a:r>
              <a:rPr lang="tr-TR" dirty="0" smtClean="0"/>
              <a:t>*Yanınızda taşıyacağınız ve yükü en iyi şekilde emniyete almak için gerekli olan </a:t>
            </a:r>
            <a:r>
              <a:rPr lang="tr-TR" dirty="0" err="1" smtClean="0"/>
              <a:t>cırcırlı</a:t>
            </a:r>
            <a:r>
              <a:rPr lang="tr-TR" dirty="0" smtClean="0"/>
              <a:t> makaralı gerdirmeleri temin etmeniz gerekmektedir. </a:t>
            </a:r>
          </a:p>
          <a:p>
            <a:pPr marL="0" indent="0">
              <a:buNone/>
            </a:pPr>
            <a:r>
              <a:rPr lang="tr-TR" dirty="0" smtClean="0"/>
              <a:t>Yükleyici ve şoför </a:t>
            </a:r>
            <a:r>
              <a:rPr lang="tr-TR" dirty="0" smtClean="0"/>
              <a:t>her </a:t>
            </a:r>
            <a:r>
              <a:rPr lang="tr-TR" dirty="0" err="1" smtClean="0"/>
              <a:t>ikiside</a:t>
            </a:r>
            <a:r>
              <a:rPr lang="tr-TR" dirty="0" smtClean="0"/>
              <a:t> </a:t>
            </a:r>
            <a:r>
              <a:rPr lang="tr-TR" dirty="0" smtClean="0"/>
              <a:t>yükün  güvenli </a:t>
            </a:r>
            <a:r>
              <a:rPr lang="tr-TR" dirty="0" err="1" smtClean="0"/>
              <a:t>bie</a:t>
            </a:r>
            <a:r>
              <a:rPr lang="tr-TR" dirty="0" smtClean="0"/>
              <a:t> şekilde yüklenmesinden sorumludur.</a:t>
            </a:r>
            <a:endParaRPr lang="tr-TR" dirty="0"/>
          </a:p>
        </p:txBody>
      </p:sp>
    </p:spTree>
    <p:extLst>
      <p:ext uri="{BB962C8B-B14F-4D97-AF65-F5344CB8AC3E}">
        <p14:creationId xmlns:p14="http://schemas.microsoft.com/office/powerpoint/2010/main" val="1914535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507288" cy="5328592"/>
          </a:xfrm>
        </p:spPr>
        <p:txBody>
          <a:bodyPr>
            <a:normAutofit/>
          </a:bodyPr>
          <a:lstStyle/>
          <a:p>
            <a:pPr marL="0" indent="0">
              <a:buNone/>
            </a:pPr>
            <a:r>
              <a:rPr lang="tr-TR" dirty="0" smtClean="0"/>
              <a:t>*Yükleyici ve şoför her ikisi de yükün güvenli bir şekilde yüklemesinden sorumludur. </a:t>
            </a:r>
          </a:p>
          <a:p>
            <a:pPr marL="0" indent="0">
              <a:buNone/>
            </a:pPr>
            <a:r>
              <a:rPr lang="tr-TR" dirty="0" smtClean="0"/>
              <a:t>*Yol güvenliği, yasal hükümlere göre tek başınıza sizin sorumluluğunuzdadır. </a:t>
            </a:r>
          </a:p>
          <a:p>
            <a:pPr marL="0" indent="0">
              <a:buNone/>
            </a:pPr>
            <a:r>
              <a:rPr lang="tr-TR" dirty="0" smtClean="0"/>
              <a:t>*Paletler arasında boş alanlardan kaçının ve boşlukları uygun hava yastığı ile doldurun. </a:t>
            </a:r>
          </a:p>
          <a:p>
            <a:pPr marL="0" indent="0">
              <a:buNone/>
            </a:pPr>
            <a:r>
              <a:rPr lang="tr-TR" dirty="0" smtClean="0"/>
              <a:t>*Gerdirme halatları hasar görmemiş ve amaca uygun olmalıdır. İstiflenmiş yüklerde taşıma sırasında kaymaması ve araç boşaltma için açıldığında düşmemesi için gerekli tedbirlerin alınması gerekir. Yük güvenliği yetersiz ise, bu durumda yükleme noktası terk edilmemeli ve yüklemeden sorumlu kişi ve kişiler bilgilendirilmelidir.</a:t>
            </a:r>
            <a:endParaRPr lang="tr-TR" dirty="0"/>
          </a:p>
        </p:txBody>
      </p:sp>
    </p:spTree>
    <p:extLst>
      <p:ext uri="{BB962C8B-B14F-4D97-AF65-F5344CB8AC3E}">
        <p14:creationId xmlns:p14="http://schemas.microsoft.com/office/powerpoint/2010/main" val="1320602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556792"/>
            <a:ext cx="8712968" cy="4968552"/>
          </a:xfrm>
        </p:spPr>
        <p:txBody>
          <a:bodyPr>
            <a:normAutofit/>
          </a:bodyPr>
          <a:lstStyle/>
          <a:p>
            <a:pPr marL="0" indent="0">
              <a:buNone/>
            </a:pPr>
            <a:r>
              <a:rPr lang="tr-TR" dirty="0" smtClean="0"/>
              <a:t>*Yol güvenliği, yasal hükümlere göre tek başınıza sizin sorumluluğunuzdadır. </a:t>
            </a:r>
          </a:p>
          <a:p>
            <a:pPr marL="0" indent="0">
              <a:buNone/>
            </a:pPr>
            <a:r>
              <a:rPr lang="tr-TR" dirty="0" smtClean="0"/>
              <a:t>*Paketler arasında boş alanlardan kaçının ve boşlukları uygun hava yastıkları ile doldurun. Gerdirme halatları hasar görmemiş ve amaca uygun olmalıdır. </a:t>
            </a:r>
          </a:p>
          <a:p>
            <a:pPr marL="0" indent="0">
              <a:buNone/>
            </a:pPr>
            <a:r>
              <a:rPr lang="tr-TR" dirty="0" smtClean="0"/>
              <a:t>*İstiflenmiş yüklerde taşıma sırasında kaymaması ve araç boşaltma için açıldığında düşmemesi için güvence altına alınmış olması gereklidir. </a:t>
            </a:r>
          </a:p>
          <a:p>
            <a:pPr marL="0" indent="0">
              <a:buNone/>
            </a:pPr>
            <a:r>
              <a:rPr lang="tr-TR" dirty="0" smtClean="0"/>
              <a:t>*Yük güvenliği yetersiz ise, bu durumda yükleme noktası terk edilmemeli ve yüklemeden sorumlu kişi ve kişiler bilgilendirilmelidir.</a:t>
            </a:r>
            <a:endParaRPr lang="tr-TR" dirty="0"/>
          </a:p>
        </p:txBody>
      </p:sp>
    </p:spTree>
    <p:extLst>
      <p:ext uri="{BB962C8B-B14F-4D97-AF65-F5344CB8AC3E}">
        <p14:creationId xmlns:p14="http://schemas.microsoft.com/office/powerpoint/2010/main" val="36270043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836712"/>
            <a:ext cx="8579296" cy="5688632"/>
          </a:xfrm>
        </p:spPr>
        <p:txBody>
          <a:bodyPr>
            <a:normAutofit/>
          </a:bodyPr>
          <a:lstStyle/>
          <a:p>
            <a:pPr marL="0" indent="0">
              <a:buNone/>
            </a:pPr>
            <a:r>
              <a:rPr lang="tr-TR" dirty="0" smtClean="0"/>
              <a:t>Araçlarda Yangın: </a:t>
            </a:r>
          </a:p>
          <a:p>
            <a:pPr marL="0" indent="0">
              <a:buNone/>
            </a:pPr>
            <a:endParaRPr lang="tr-TR" dirty="0" smtClean="0"/>
          </a:p>
          <a:p>
            <a:pPr marL="0" indent="0">
              <a:buNone/>
            </a:pPr>
            <a:r>
              <a:rPr lang="tr-TR" dirty="0" smtClean="0"/>
              <a:t>Araçta yangın çıkması durumunda, yazılı talimatlardaki sırayı izleyin. </a:t>
            </a:r>
          </a:p>
          <a:p>
            <a:pPr marL="0" indent="0">
              <a:buNone/>
            </a:pPr>
            <a:r>
              <a:rPr lang="tr-TR" dirty="0" smtClean="0"/>
              <a:t>*İtfaiye veya Polis-jandarmayı arayın. </a:t>
            </a:r>
          </a:p>
          <a:p>
            <a:pPr marL="0" indent="0">
              <a:buNone/>
            </a:pPr>
            <a:r>
              <a:rPr lang="tr-TR" dirty="0" smtClean="0"/>
              <a:t>*Yangınla araçtaki söndürücüler ile yalnızca güvenlik açısından bir sorun yoksa mücadele edilmelidir. Önce çevre güvenliği alınmalıdır. *Lastik yangınları genellikle kuvvetlidir ve söndürülmesi zordur. Bu nedenle talimatlarda yazıldığı şekliyle müdahale edilmelidir. Motor veya yakıt tankları ile ilgili yangınlara hiçbir zaman su kullanılmamalıdır. Söndürücümüz kuru toz değil ise kum ve toprak kullanılmalıdır.</a:t>
            </a:r>
            <a:endParaRPr lang="tr-TR" dirty="0"/>
          </a:p>
        </p:txBody>
      </p:sp>
    </p:spTree>
    <p:extLst>
      <p:ext uri="{BB962C8B-B14F-4D97-AF65-F5344CB8AC3E}">
        <p14:creationId xmlns:p14="http://schemas.microsoft.com/office/powerpoint/2010/main" val="25214565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737320"/>
            <a:ext cx="8784976" cy="6120680"/>
          </a:xfrm>
        </p:spPr>
        <p:txBody>
          <a:bodyPr>
            <a:normAutofit fontScale="92500" lnSpcReduction="10000"/>
          </a:bodyPr>
          <a:lstStyle/>
          <a:p>
            <a:pPr marL="0" indent="0">
              <a:buNone/>
            </a:pPr>
            <a:r>
              <a:rPr lang="tr-TR" dirty="0" smtClean="0"/>
              <a:t>5) </a:t>
            </a:r>
            <a:r>
              <a:rPr lang="tr-TR" dirty="0" err="1" smtClean="0"/>
              <a:t>Psikososyal</a:t>
            </a:r>
            <a:r>
              <a:rPr lang="tr-TR" dirty="0" smtClean="0"/>
              <a:t> </a:t>
            </a:r>
            <a:r>
              <a:rPr lang="tr-TR" dirty="0" smtClean="0"/>
              <a:t>Etkenler:</a:t>
            </a:r>
          </a:p>
          <a:p>
            <a:pPr marL="0" indent="0">
              <a:buNone/>
            </a:pPr>
            <a:endParaRPr lang="tr-TR" dirty="0" smtClean="0"/>
          </a:p>
          <a:p>
            <a:pPr marL="0" indent="0">
              <a:buNone/>
            </a:pPr>
            <a:r>
              <a:rPr lang="tr-TR" dirty="0" smtClean="0"/>
              <a:t> Düzenli olarak stres ile mücadele konusunda eğitim verilmeleri ve sağlık kontrollerinden geçirilmeleri gerekmektedir. Çalışanların oluşabilecek olumsuz davranışlara karşı nasıl davranmaları hakkında eğitimden  geçirilmeleri de gerekmektedir. </a:t>
            </a:r>
          </a:p>
          <a:p>
            <a:pPr marL="0" indent="0">
              <a:buNone/>
            </a:pPr>
            <a:r>
              <a:rPr lang="tr-TR" dirty="0" smtClean="0"/>
              <a:t>2- Çevre Güvenliği Önlemleri </a:t>
            </a:r>
          </a:p>
          <a:p>
            <a:pPr marL="0" indent="0">
              <a:buNone/>
            </a:pPr>
            <a:endParaRPr lang="tr-TR" dirty="0" smtClean="0"/>
          </a:p>
          <a:p>
            <a:pPr marL="0" indent="0">
              <a:buNone/>
            </a:pPr>
            <a:r>
              <a:rPr lang="tr-TR" dirty="0" smtClean="0"/>
              <a:t>Acil Durum Sebepleri:</a:t>
            </a:r>
          </a:p>
          <a:p>
            <a:pPr marL="0" indent="0">
              <a:buNone/>
            </a:pPr>
            <a:endParaRPr lang="tr-TR" dirty="0" smtClean="0"/>
          </a:p>
          <a:p>
            <a:pPr marL="0" indent="0">
              <a:buNone/>
            </a:pPr>
            <a:r>
              <a:rPr lang="tr-TR" dirty="0" smtClean="0"/>
              <a:t> Yangın, deprem, sel-su baskını, hortum-fırtına, yıldırım düşmesi, patlama sabotaj, toplumsal gösteri, trafik kazası, çevre kirliliği, döküntü-sızıntı, besin zehirlenmesi, iş kazası, hırsızlık, elektrik çarpması, gaz zehirlenmesi, yanık, travma, radyasyon gibi doğal veya doğal olmayan olaylar acil durumların sebebidir.</a:t>
            </a:r>
            <a:endParaRPr lang="tr-TR" dirty="0"/>
          </a:p>
        </p:txBody>
      </p:sp>
    </p:spTree>
    <p:extLst>
      <p:ext uri="{BB962C8B-B14F-4D97-AF65-F5344CB8AC3E}">
        <p14:creationId xmlns:p14="http://schemas.microsoft.com/office/powerpoint/2010/main" val="25472143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412776"/>
            <a:ext cx="8579296" cy="4896544"/>
          </a:xfrm>
        </p:spPr>
        <p:txBody>
          <a:bodyPr>
            <a:normAutofit/>
          </a:bodyPr>
          <a:lstStyle/>
          <a:p>
            <a:pPr marL="0" indent="0">
              <a:buNone/>
            </a:pPr>
            <a:r>
              <a:rPr lang="tr-TR" dirty="0" smtClean="0"/>
              <a:t>Acil Durum Organizasyonu;</a:t>
            </a:r>
          </a:p>
          <a:p>
            <a:pPr marL="0" indent="0">
              <a:buNone/>
            </a:pPr>
            <a:r>
              <a:rPr lang="tr-TR" dirty="0" smtClean="0"/>
              <a:t> Acil durum yönetimi, İş sağlığı ve güvenliği kurulu tarafından yürütülmekte olup Acil Durum Kurulu organizasyonu </a:t>
            </a:r>
            <a:r>
              <a:rPr lang="tr-TR" dirty="0" err="1" smtClean="0"/>
              <a:t>aşağidaki</a:t>
            </a:r>
            <a:r>
              <a:rPr lang="tr-TR" dirty="0" smtClean="0"/>
              <a:t>  şekilde yapılandırılmalıdır; Başkan, Başkan yardımcısı, üyeler, Acil durum ekipleri, haberciler, söndürme ekibi, kurtarma ekibi, koruma ekibi, ilk yardım ekibi, Acil tahliye kat sorumluları, Sivil savunma ekibi gibi ekiplerden oluşur.</a:t>
            </a:r>
          </a:p>
          <a:p>
            <a:pPr marL="0" indent="0">
              <a:buNone/>
            </a:pPr>
            <a:r>
              <a:rPr lang="tr-TR" dirty="0" smtClean="0"/>
              <a:t> Acil Durum İletişim Rehberi; Sivil savunma </a:t>
            </a:r>
            <a:r>
              <a:rPr lang="tr-TR" dirty="0" err="1" smtClean="0"/>
              <a:t>ekiblerine</a:t>
            </a:r>
            <a:r>
              <a:rPr lang="tr-TR" dirty="0" smtClean="0"/>
              <a:t> </a:t>
            </a:r>
            <a:r>
              <a:rPr lang="tr-TR" dirty="0" err="1" smtClean="0"/>
              <a:t>ulaşim</a:t>
            </a:r>
            <a:r>
              <a:rPr lang="tr-TR" dirty="0" smtClean="0"/>
              <a:t> için hazırlanan ve </a:t>
            </a:r>
            <a:r>
              <a:rPr lang="tr-TR" dirty="0" err="1" smtClean="0"/>
              <a:t>ekibteki</a:t>
            </a:r>
            <a:r>
              <a:rPr lang="tr-TR" dirty="0" smtClean="0"/>
              <a:t> kişilerin ev telefonları, cep telefonlarını, adreslerini içeren rehberdir.</a:t>
            </a:r>
            <a:endParaRPr lang="tr-TR" dirty="0"/>
          </a:p>
        </p:txBody>
      </p:sp>
    </p:spTree>
    <p:extLst>
      <p:ext uri="{BB962C8B-B14F-4D97-AF65-F5344CB8AC3E}">
        <p14:creationId xmlns:p14="http://schemas.microsoft.com/office/powerpoint/2010/main" val="4088760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p:cNvSpPr>
            <a:spLocks noGrp="1"/>
          </p:cNvSpPr>
          <p:nvPr>
            <p:ph type="title"/>
          </p:nvPr>
        </p:nvSpPr>
        <p:spPr>
          <a:xfrm>
            <a:off x="179512" y="188640"/>
            <a:ext cx="8229600" cy="1143000"/>
          </a:xfrm>
        </p:spPr>
        <p:txBody>
          <a:bodyPr>
            <a:normAutofit fontScale="90000"/>
          </a:bodyPr>
          <a:lstStyle/>
          <a:p>
            <a:r>
              <a:rPr lang="tr-TR" dirty="0" smtClean="0">
                <a:solidFill>
                  <a:srgbClr val="002060"/>
                </a:solidFill>
              </a:rPr>
              <a:t>İŞ SAĞLIĞI ÇEVRE GÜVENLİĞİ VE KALİTE MÜŞTERİ  MEMNUNİYETİ</a:t>
            </a:r>
            <a:endParaRPr lang="tr-TR" dirty="0">
              <a:solidFill>
                <a:srgbClr val="002060"/>
              </a:solidFill>
            </a:endParaRPr>
          </a:p>
        </p:txBody>
      </p:sp>
      <p:sp>
        <p:nvSpPr>
          <p:cNvPr id="9" name="İçerik Yer Tutucusu 8"/>
          <p:cNvSpPr>
            <a:spLocks noGrp="1"/>
          </p:cNvSpPr>
          <p:nvPr>
            <p:ph idx="1"/>
          </p:nvPr>
        </p:nvSpPr>
        <p:spPr>
          <a:xfrm>
            <a:off x="323528" y="1772816"/>
            <a:ext cx="8496944" cy="4896544"/>
          </a:xfrm>
        </p:spPr>
        <p:txBody>
          <a:bodyPr>
            <a:normAutofit/>
          </a:bodyPr>
          <a:lstStyle/>
          <a:p>
            <a:r>
              <a:rPr lang="tr-TR" dirty="0" smtClean="0">
                <a:solidFill>
                  <a:srgbClr val="00B0F0"/>
                </a:solidFill>
              </a:rPr>
              <a:t>1. Acil Durum ve İş sağlığı Güvenliği Talimatı:</a:t>
            </a:r>
          </a:p>
          <a:p>
            <a:r>
              <a:rPr lang="tr-TR" dirty="0" smtClean="0">
                <a:solidFill>
                  <a:schemeClr val="tx1">
                    <a:lumMod val="95000"/>
                    <a:lumOff val="5000"/>
                  </a:schemeClr>
                </a:solidFill>
              </a:rPr>
              <a:t> iş kazası ve meslek hastalıklarının tanımı iş Kanununda yapılmıştır. </a:t>
            </a:r>
            <a:r>
              <a:rPr lang="tr-TR" dirty="0" smtClean="0">
                <a:solidFill>
                  <a:srgbClr val="00B0F0"/>
                </a:solidFill>
              </a:rPr>
              <a:t> </a:t>
            </a:r>
          </a:p>
          <a:p>
            <a:r>
              <a:rPr lang="tr-TR" dirty="0" smtClean="0"/>
              <a:t>Çalışma hayatında işveren ile çalışan arasındaki iş ilişkisini düzenleyen iki önemli, kanun vardır. 4857 sayılı iş kanunu (2003) ve 6331 sayılı iş sağlığı ve güvenliği kanunu (2012). Bu iki kanun ile çalışanların iş hayatındaki tüm yasal hakları güvence altına alınmıştır. B kanunlar aynı zaman da İş kazaları meslek hastalıkları konusundaki yasal düzenleme işveren ve çalışanlara bazı yükümlülükler getirmiştir.</a:t>
            </a:r>
            <a:endParaRPr lang="tr-TR" dirty="0"/>
          </a:p>
        </p:txBody>
      </p:sp>
    </p:spTree>
    <p:extLst>
      <p:ext uri="{BB962C8B-B14F-4D97-AF65-F5344CB8AC3E}">
        <p14:creationId xmlns:p14="http://schemas.microsoft.com/office/powerpoint/2010/main" val="33624445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052736"/>
            <a:ext cx="8748464" cy="5157192"/>
          </a:xfrm>
        </p:spPr>
        <p:txBody>
          <a:bodyPr/>
          <a:lstStyle/>
          <a:p>
            <a:pPr marL="0" indent="0">
              <a:buNone/>
            </a:pPr>
            <a:r>
              <a:rPr lang="tr-TR" dirty="0" smtClean="0"/>
              <a:t>Acil Tahliye ve Yangın Cihazları Yerleşim Planları;</a:t>
            </a:r>
          </a:p>
          <a:p>
            <a:pPr marL="0" indent="0">
              <a:buNone/>
            </a:pPr>
            <a:endParaRPr lang="tr-TR" dirty="0" smtClean="0"/>
          </a:p>
          <a:p>
            <a:pPr marL="0" indent="0">
              <a:buNone/>
            </a:pPr>
            <a:r>
              <a:rPr lang="tr-TR" dirty="0" smtClean="0"/>
              <a:t> Araç içinde yangın cihazlarının en az biri </a:t>
            </a:r>
            <a:r>
              <a:rPr lang="tr-TR" dirty="0" smtClean="0"/>
              <a:t>sürücünün </a:t>
            </a:r>
            <a:r>
              <a:rPr lang="tr-TR" dirty="0" smtClean="0"/>
              <a:t>yanında ve ulaşabileceği bir yerde olmalıdır. Kuruluş içerisinde acil durumlar halinde çalışanların en kısa ve hızlı bir şekilde güvenli bölgeye ulaşmalarını sağlamak amacıyla acil tahliye planları ve yangın cihazları yerleşim planları oluşturulmuş ve genel mekanlara asılarak çalışanlara duyurulmuş olmalıdır. Acil taliye planları ile ilgili periyodik  tatbikatlar yaptırılmalı çalışanlardan gelen geri bildirimler alınarak revizyon talepleri değerlendirilmelidir.</a:t>
            </a:r>
            <a:endParaRPr lang="tr-TR" dirty="0"/>
          </a:p>
        </p:txBody>
      </p:sp>
    </p:spTree>
    <p:extLst>
      <p:ext uri="{BB962C8B-B14F-4D97-AF65-F5344CB8AC3E}">
        <p14:creationId xmlns:p14="http://schemas.microsoft.com/office/powerpoint/2010/main" val="4134176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9024" y="1052736"/>
            <a:ext cx="8784976" cy="5688632"/>
          </a:xfrm>
        </p:spPr>
        <p:txBody>
          <a:bodyPr>
            <a:normAutofit/>
          </a:bodyPr>
          <a:lstStyle/>
          <a:p>
            <a:pPr marL="0" indent="0">
              <a:buNone/>
            </a:pPr>
            <a:r>
              <a:rPr lang="tr-TR" dirty="0" smtClean="0"/>
              <a:t>Acil Durum Tatbikatları:</a:t>
            </a:r>
          </a:p>
          <a:p>
            <a:pPr marL="0" indent="0">
              <a:buNone/>
            </a:pPr>
            <a:r>
              <a:rPr lang="tr-TR" dirty="0" smtClean="0"/>
              <a:t> </a:t>
            </a:r>
          </a:p>
          <a:p>
            <a:pPr marL="0" indent="0">
              <a:buNone/>
            </a:pPr>
            <a:r>
              <a:rPr lang="tr-TR" dirty="0" smtClean="0"/>
              <a:t>Yangın tatbikatı;</a:t>
            </a:r>
          </a:p>
          <a:p>
            <a:pPr marL="0" indent="0">
              <a:buNone/>
            </a:pPr>
            <a:r>
              <a:rPr lang="tr-TR" dirty="0" smtClean="0"/>
              <a:t> Acil durumlarda yangınla mücadele organizasyonunun etkinliğini sağlayabilmek, yangın müdahale planlarını geliştirebilmek için yılda bir defa yangın tatbikatı düzenlenir. Tatbikat tutanakları İnsan Kaynakları Müdürlüğü tarafından tanzim ve muhafaza edilir. Acil Tahliye Tatbikatı; Acil durumlarda binanın hızlı ve emniyetli bir şekilde tahliyesini sağlamak amacıyla yılda iki defa Acil Tahliye Tatbikatı yapılır. Tatbikat sonrası tutanak hazırlanıp İSG kurulunda değerlendirilip, değerlendirme sonuçlarına göre düzeltici ve önleyici faaliyetler gerçekleştirilir.</a:t>
            </a:r>
            <a:endParaRPr lang="tr-TR" dirty="0"/>
          </a:p>
        </p:txBody>
      </p:sp>
    </p:spTree>
    <p:extLst>
      <p:ext uri="{BB962C8B-B14F-4D97-AF65-F5344CB8AC3E}">
        <p14:creationId xmlns:p14="http://schemas.microsoft.com/office/powerpoint/2010/main" val="35427770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580" y="692696"/>
            <a:ext cx="9115420" cy="6408712"/>
          </a:xfrm>
        </p:spPr>
        <p:txBody>
          <a:bodyPr>
            <a:normAutofit lnSpcReduction="10000"/>
          </a:bodyPr>
          <a:lstStyle/>
          <a:p>
            <a:pPr marL="0" indent="0">
              <a:buNone/>
            </a:pPr>
            <a:r>
              <a:rPr lang="tr-TR" dirty="0" smtClean="0"/>
              <a:t>Acil Durum/Kazalar;</a:t>
            </a:r>
          </a:p>
          <a:p>
            <a:pPr marL="0" indent="0">
              <a:buNone/>
            </a:pPr>
            <a:r>
              <a:rPr lang="tr-TR" dirty="0" smtClean="0"/>
              <a:t> Eğer bir şoför, bir başka kişiye , araca , hayvana, yapıya veya yola yakın bir şeye çarparak hasara veya yaralanmaya sebep olursa aşağıdaki tedbirleri almalıdır. </a:t>
            </a:r>
          </a:p>
          <a:p>
            <a:pPr marL="0" indent="0">
              <a:buNone/>
            </a:pPr>
            <a:r>
              <a:rPr lang="tr-TR" dirty="0" smtClean="0"/>
              <a:t>*Çevre emniyeti almalıdır. </a:t>
            </a:r>
          </a:p>
          <a:p>
            <a:pPr marL="0" indent="0">
              <a:buNone/>
            </a:pPr>
            <a:r>
              <a:rPr lang="tr-TR" dirty="0" smtClean="0"/>
              <a:t>*Yaralı </a:t>
            </a:r>
            <a:r>
              <a:rPr lang="tr-TR" dirty="0" err="1" smtClean="0"/>
              <a:t>v.b</a:t>
            </a:r>
            <a:r>
              <a:rPr lang="tr-TR" dirty="0" smtClean="0"/>
              <a:t> durumda olan varsa koşulların izin verdiği ölçüde onları tahliye alanı dışına taşımalı, gerekliyse de ilk yardım sağlanmalı.</a:t>
            </a:r>
          </a:p>
          <a:p>
            <a:pPr>
              <a:buFont typeface="Arial" charset="0"/>
              <a:buChar char="•"/>
            </a:pPr>
            <a:r>
              <a:rPr lang="tr-TR" dirty="0" smtClean="0"/>
              <a:t>*Acil servis çağrılmalı.</a:t>
            </a:r>
          </a:p>
          <a:p>
            <a:pPr>
              <a:buFont typeface="Arial" charset="0"/>
              <a:buChar char="•"/>
            </a:pPr>
            <a:r>
              <a:rPr lang="tr-TR" dirty="0" smtClean="0"/>
              <a:t>* Kazayı kolluk kuvvetlerine rapor edin ve onlar gelene kadar ayrılmayın </a:t>
            </a:r>
          </a:p>
          <a:p>
            <a:pPr>
              <a:buFont typeface="Arial" charset="0"/>
              <a:buChar char="•"/>
            </a:pPr>
            <a:r>
              <a:rPr lang="tr-TR" dirty="0" smtClean="0"/>
              <a:t>*İş sahasındaki acil durumları/kazaları tesis personeline rapor edin ve onların talimatlarını izleyin.* İş alanında alarm </a:t>
            </a:r>
            <a:r>
              <a:rPr lang="tr-TR" dirty="0" smtClean="0"/>
              <a:t>çalması </a:t>
            </a:r>
            <a:r>
              <a:rPr lang="tr-TR" dirty="0" smtClean="0"/>
              <a:t>durumunda, tesis talimatlarını ve tesis personelinin uyarı işaretlerini izleyin.</a:t>
            </a:r>
            <a:endParaRPr lang="tr-TR" dirty="0"/>
          </a:p>
        </p:txBody>
      </p:sp>
    </p:spTree>
    <p:extLst>
      <p:ext uri="{BB962C8B-B14F-4D97-AF65-F5344CB8AC3E}">
        <p14:creationId xmlns:p14="http://schemas.microsoft.com/office/powerpoint/2010/main" val="31549892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996952"/>
            <a:ext cx="8229600" cy="2736303"/>
          </a:xfrm>
        </p:spPr>
        <p:txBody>
          <a:bodyPr/>
          <a:lstStyle/>
          <a:p>
            <a:pPr marL="0" indent="0">
              <a:buNone/>
            </a:pPr>
            <a:r>
              <a:rPr lang="tr-TR" dirty="0" smtClean="0"/>
              <a:t>*Tehlikeli yükleri ilgilendiren durumlarda, taşıma acil durum kartları acil servislere verilir. Mümkün olduğu kadar çabuk firmanızdaki kişiye bilgi verin, telefon numarası ile birlikte temas kurularak şahıs, taşıma talimatında belirtilmiştir. Bu yapmış olduğunuz arama gerekli acil durum planlarını harekete geçirecektir.</a:t>
            </a:r>
            <a:endParaRPr lang="tr-TR" dirty="0"/>
          </a:p>
        </p:txBody>
      </p:sp>
    </p:spTree>
    <p:extLst>
      <p:ext uri="{BB962C8B-B14F-4D97-AF65-F5344CB8AC3E}">
        <p14:creationId xmlns:p14="http://schemas.microsoft.com/office/powerpoint/2010/main" val="2917204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68760"/>
            <a:ext cx="8229600" cy="5055840"/>
          </a:xfrm>
        </p:spPr>
        <p:txBody>
          <a:bodyPr>
            <a:normAutofit lnSpcReduction="10000"/>
          </a:bodyPr>
          <a:lstStyle/>
          <a:p>
            <a:pPr marL="0" indent="0">
              <a:buNone/>
            </a:pPr>
            <a:r>
              <a:rPr lang="tr-TR" dirty="0" smtClean="0"/>
              <a:t>Kalite ve Müşteri Memnuniyeti </a:t>
            </a:r>
          </a:p>
          <a:p>
            <a:pPr marL="0" indent="0">
              <a:buNone/>
            </a:pPr>
            <a:endParaRPr lang="tr-TR" dirty="0" smtClean="0"/>
          </a:p>
          <a:p>
            <a:pPr marL="0" indent="0">
              <a:buNone/>
            </a:pPr>
            <a:r>
              <a:rPr lang="tr-TR" dirty="0" smtClean="0"/>
              <a:t>Kalite; </a:t>
            </a:r>
          </a:p>
          <a:p>
            <a:pPr marL="0" indent="0">
              <a:buNone/>
            </a:pPr>
            <a:r>
              <a:rPr lang="tr-TR" dirty="0" smtClean="0"/>
              <a:t>Bir mal veya hizmetin belirli ihtiyaçları karşılayabilme yeteneklerini ortaya koyan özelliklerin tamamıdır. Kısaca ürünün veya hizmetin beklentiye verebilme yeteneğidir .</a:t>
            </a:r>
          </a:p>
          <a:p>
            <a:pPr marL="0" indent="0">
              <a:buNone/>
            </a:pPr>
            <a:r>
              <a:rPr lang="tr-TR" dirty="0" smtClean="0"/>
              <a:t>Müşteri Memnuniyeti:</a:t>
            </a:r>
          </a:p>
          <a:p>
            <a:pPr marL="0" indent="0">
              <a:buNone/>
            </a:pPr>
            <a:r>
              <a:rPr lang="tr-TR" dirty="0" smtClean="0"/>
              <a:t> Müşterilerin beklenti</a:t>
            </a:r>
            <a:r>
              <a:rPr lang="tr-TR" dirty="0"/>
              <a:t>,</a:t>
            </a:r>
            <a:r>
              <a:rPr lang="tr-TR" dirty="0" smtClean="0"/>
              <a:t> istek, şikayet ve önerilerin ürün veya hizmet sağlayıcılar tarafından karşılama düzeyi hakkındaki fikrine denir. Şunu rahatlıkla söyleyebiliriz ki  Müşteri memnuniyeti= Kalitedir.</a:t>
            </a:r>
            <a:endParaRPr lang="tr-TR" dirty="0"/>
          </a:p>
        </p:txBody>
      </p:sp>
    </p:spTree>
    <p:extLst>
      <p:ext uri="{BB962C8B-B14F-4D97-AF65-F5344CB8AC3E}">
        <p14:creationId xmlns:p14="http://schemas.microsoft.com/office/powerpoint/2010/main" val="8683861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708920"/>
            <a:ext cx="8928992" cy="3052935"/>
          </a:xfrm>
        </p:spPr>
        <p:txBody>
          <a:bodyPr/>
          <a:lstStyle/>
          <a:p>
            <a:pPr marL="0" indent="0">
              <a:buNone/>
            </a:pPr>
            <a:r>
              <a:rPr lang="tr-TR" dirty="0" smtClean="0"/>
              <a:t>Kalite, ürün veya hizmetin müşteri şartları ile ne derece uyuştuğunu gösterir. Yani müşteri, ürün veya hizmeti istediği şartlarda  alabiliyor mu, ne derece karşılanıyor. Bu da şu ifadeyi karşımıza çıkarmaktadır; Herkesin kalite ölçütü farklıdır ve kalite lüksü veya pahalı olanı göstermez.</a:t>
            </a:r>
            <a:endParaRPr lang="tr-TR" dirty="0"/>
          </a:p>
        </p:txBody>
      </p:sp>
    </p:spTree>
    <p:extLst>
      <p:ext uri="{BB962C8B-B14F-4D97-AF65-F5344CB8AC3E}">
        <p14:creationId xmlns:p14="http://schemas.microsoft.com/office/powerpoint/2010/main" val="2475261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147248" cy="1296144"/>
          </a:xfrm>
        </p:spPr>
        <p:txBody>
          <a:bodyPr>
            <a:normAutofit fontScale="90000"/>
          </a:bodyPr>
          <a:lstStyle/>
          <a:p>
            <a:r>
              <a:rPr lang="tr-TR" dirty="0" smtClean="0">
                <a:solidFill>
                  <a:srgbClr val="00B0F0"/>
                </a:solidFill>
              </a:rPr>
              <a:t>1 :</a:t>
            </a:r>
            <a:r>
              <a:rPr lang="tr-TR" sz="3600" dirty="0" smtClean="0">
                <a:solidFill>
                  <a:srgbClr val="00B0F0"/>
                </a:solidFill>
              </a:rPr>
              <a:t>İŞVEREN VE GENEL</a:t>
            </a:r>
            <a:br>
              <a:rPr lang="tr-TR" sz="3600" dirty="0" smtClean="0">
                <a:solidFill>
                  <a:srgbClr val="00B0F0"/>
                </a:solidFill>
              </a:rPr>
            </a:br>
            <a:r>
              <a:rPr lang="tr-TR" sz="3600" dirty="0" smtClean="0">
                <a:solidFill>
                  <a:srgbClr val="00B0F0"/>
                </a:solidFill>
              </a:rPr>
              <a:t> YÜKÜMLÜLÜĞÜ</a:t>
            </a:r>
            <a:r>
              <a:rPr lang="tr-TR" sz="3600" dirty="0" smtClean="0"/>
              <a:t>:</a:t>
            </a:r>
            <a:endParaRPr lang="tr-TR" sz="3600" dirty="0"/>
          </a:p>
        </p:txBody>
      </p:sp>
      <p:sp>
        <p:nvSpPr>
          <p:cNvPr id="3" name="İçerik Yer Tutucusu 2"/>
          <p:cNvSpPr>
            <a:spLocks noGrp="1"/>
          </p:cNvSpPr>
          <p:nvPr>
            <p:ph idx="1"/>
          </p:nvPr>
        </p:nvSpPr>
        <p:spPr>
          <a:xfrm>
            <a:off x="395536" y="1556792"/>
            <a:ext cx="8373616" cy="5040560"/>
          </a:xfrm>
        </p:spPr>
        <p:txBody>
          <a:bodyPr>
            <a:normAutofit/>
          </a:bodyPr>
          <a:lstStyle/>
          <a:p>
            <a:endParaRPr lang="tr-TR" dirty="0" smtClean="0"/>
          </a:p>
          <a:p>
            <a:r>
              <a:rPr lang="tr-TR" dirty="0" smtClean="0"/>
              <a:t>6331 Sayılı kanun madde 4 te </a:t>
            </a:r>
          </a:p>
          <a:p>
            <a:r>
              <a:rPr lang="tr-TR" dirty="0" smtClean="0"/>
              <a:t>1-) İşveren, çalışanların işle ilgili sağlık ve güvenliğini sağlamakla yükümlü olup bu çerçevede; </a:t>
            </a:r>
          </a:p>
          <a:p>
            <a:r>
              <a:rPr lang="tr-TR" dirty="0" smtClean="0"/>
              <a:t>a) Mesleki risklerin önlenmesi, eğitim ve bilgi verilmesi dahil her türlü tedbirlerin alınması, organizasyonun yapılması, gerekli araç ve gereçlerin sağlanması, sağlık ve güvenlik tedbirlerinin uygun hale getirilmesi için çalışır.</a:t>
            </a:r>
            <a:endParaRPr lang="tr-TR" dirty="0"/>
          </a:p>
        </p:txBody>
      </p:sp>
    </p:spTree>
    <p:extLst>
      <p:ext uri="{BB962C8B-B14F-4D97-AF65-F5344CB8AC3E}">
        <p14:creationId xmlns:p14="http://schemas.microsoft.com/office/powerpoint/2010/main" val="3862459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5145435"/>
          </a:xfrm>
        </p:spPr>
        <p:txBody>
          <a:bodyPr>
            <a:normAutofit/>
          </a:bodyPr>
          <a:lstStyle/>
          <a:p>
            <a:pPr marL="0" indent="0">
              <a:buNone/>
            </a:pPr>
            <a:r>
              <a:rPr lang="tr-TR" dirty="0" smtClean="0"/>
              <a:t>b) İşyerinde alınan iş sağlığı ve iş güvenliği tedbirlerine uyulup uyulmadığını izler, denetler ve uygunsuzlukların giderilmesini sağlar </a:t>
            </a:r>
          </a:p>
          <a:p>
            <a:pPr marL="0" indent="0">
              <a:buNone/>
            </a:pPr>
            <a:r>
              <a:rPr lang="tr-TR" dirty="0" smtClean="0"/>
              <a:t>c) Risk değerlendirmesi yapar veya yaptırır. </a:t>
            </a:r>
          </a:p>
          <a:p>
            <a:pPr marL="0" indent="0">
              <a:buNone/>
            </a:pPr>
            <a:r>
              <a:rPr lang="tr-TR" dirty="0" smtClean="0"/>
              <a:t>d) Çalışana görev verirken, çalışanın sağlık ve güvenlik yönünden işe uygunluğunu göz önüne alır. </a:t>
            </a:r>
          </a:p>
          <a:p>
            <a:pPr marL="0" indent="0">
              <a:buNone/>
            </a:pPr>
            <a:r>
              <a:rPr lang="tr-TR" dirty="0" smtClean="0"/>
              <a:t>e) Yeterli bilgi ve talimat verilenler dışında çalışanların hayati ve özel tehlike bulunan yerlere girmemesi için gerekli tedbirleri alır. </a:t>
            </a:r>
          </a:p>
          <a:p>
            <a:pPr marL="0" indent="0">
              <a:buNone/>
            </a:pPr>
            <a:r>
              <a:rPr lang="tr-TR" dirty="0" smtClean="0"/>
              <a:t>2)İşyeri dışındaki uzman kişi ve kuruluşlardan hizmet alınması, işverenin sorumluluklarını ortadan kaldırmaz.</a:t>
            </a:r>
            <a:endParaRPr lang="tr-TR" dirty="0"/>
          </a:p>
        </p:txBody>
      </p:sp>
    </p:spTree>
    <p:extLst>
      <p:ext uri="{BB962C8B-B14F-4D97-AF65-F5344CB8AC3E}">
        <p14:creationId xmlns:p14="http://schemas.microsoft.com/office/powerpoint/2010/main" val="1943495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229600" cy="5793507"/>
          </a:xfrm>
        </p:spPr>
        <p:txBody>
          <a:bodyPr>
            <a:normAutofit/>
          </a:bodyPr>
          <a:lstStyle/>
          <a:p>
            <a:pPr marL="0" indent="0">
              <a:buNone/>
            </a:pPr>
            <a:r>
              <a:rPr lang="tr-TR" dirty="0" smtClean="0"/>
              <a:t>3) Çalışanların iş sağlığı ve güvenliği alanındaki yükümlülükleri, işverenin sorumluluklarını etkilemez. </a:t>
            </a:r>
          </a:p>
          <a:p>
            <a:pPr marL="0" indent="0">
              <a:buNone/>
            </a:pPr>
            <a:r>
              <a:rPr lang="tr-TR" dirty="0" smtClean="0"/>
              <a:t>4) İşveren, iş sağlığı ve güvenliği tedbirlerinin maliyetini çalışanlara yansıtamaz.</a:t>
            </a:r>
          </a:p>
          <a:p>
            <a:pPr marL="0" indent="0">
              <a:buNone/>
            </a:pPr>
            <a:r>
              <a:rPr lang="tr-TR" dirty="0" smtClean="0"/>
              <a:t>2) </a:t>
            </a:r>
            <a:r>
              <a:rPr lang="tr-TR" dirty="0" smtClean="0">
                <a:solidFill>
                  <a:srgbClr val="00B0F0"/>
                </a:solidFill>
              </a:rPr>
              <a:t>ÇALIŞANLARIN YÜKÜMLÜLÜKLERİ: </a:t>
            </a:r>
          </a:p>
          <a:p>
            <a:pPr marL="0" indent="0">
              <a:buNone/>
            </a:pPr>
            <a:r>
              <a:rPr lang="tr-TR" dirty="0" smtClean="0"/>
              <a:t>     Madde 19 da</a:t>
            </a:r>
            <a:endParaRPr lang="tr-TR" dirty="0"/>
          </a:p>
          <a:p>
            <a:pPr marL="514350" indent="-514350">
              <a:buAutoNum type="arabicParenR"/>
            </a:pPr>
            <a:r>
              <a:rPr lang="tr-TR" dirty="0" smtClean="0"/>
              <a:t>Çalışanlar iş sağlığı ve güvenliği ile ilgili aldıkları eğitim ve işverenin bu konudaki talimatları doğrultusunda, kendilerinin ve hareketlerinden veya yaptıkları işten etkilenen diğer çalışanların sağlık ve güvenliklerini tehlikeye düşürmemekle yükümlüdür. </a:t>
            </a:r>
          </a:p>
          <a:p>
            <a:pPr marL="0" indent="0">
              <a:buNone/>
            </a:pPr>
            <a:r>
              <a:rPr lang="tr-TR" dirty="0" smtClean="0"/>
              <a:t>2) Çalışanların, işveren tarafından verilen eğitim ve talimatlar doğrultusunda yükümlülükleri şunlardır:</a:t>
            </a:r>
          </a:p>
          <a:p>
            <a:pPr marL="0" indent="0">
              <a:buNone/>
            </a:pPr>
            <a:endParaRPr lang="tr-TR" dirty="0" smtClean="0"/>
          </a:p>
        </p:txBody>
      </p:sp>
    </p:spTree>
    <p:extLst>
      <p:ext uri="{BB962C8B-B14F-4D97-AF65-F5344CB8AC3E}">
        <p14:creationId xmlns:p14="http://schemas.microsoft.com/office/powerpoint/2010/main" val="2966654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8229600" cy="6153547"/>
          </a:xfrm>
        </p:spPr>
        <p:txBody>
          <a:bodyPr>
            <a:normAutofit/>
          </a:bodyPr>
          <a:lstStyle/>
          <a:p>
            <a:pPr marL="514350" indent="-514350">
              <a:buAutoNum type="alphaLcParenR"/>
            </a:pPr>
            <a:r>
              <a:rPr lang="tr-TR" dirty="0" smtClean="0"/>
              <a:t>İşyerindeki makine, cihaz, araç, gereç, tehlikeli madde, </a:t>
            </a:r>
            <a:r>
              <a:rPr lang="tr-TR" dirty="0" err="1" smtClean="0"/>
              <a:t>taşima</a:t>
            </a:r>
            <a:r>
              <a:rPr lang="tr-TR" dirty="0" smtClean="0"/>
              <a:t> ekipmanı ve diğer üretim araçlarını kurallara uygun şekilde kullanmak. Bunların güvenlik donanımlarını doğru olarak kullanmak, keyfi olarak çıkarmamak ve değiştirmemektir.</a:t>
            </a:r>
          </a:p>
          <a:p>
            <a:pPr marL="514350" indent="-514350">
              <a:buAutoNum type="alphaLcParenR"/>
            </a:pPr>
            <a:endParaRPr lang="tr-TR" dirty="0" smtClean="0"/>
          </a:p>
          <a:p>
            <a:pPr marL="0" indent="0">
              <a:buNone/>
            </a:pPr>
            <a:r>
              <a:rPr lang="tr-TR" dirty="0" smtClean="0"/>
              <a:t>b) Kendilerine sağlanan kişisel koruyucu donanımı doğru kullanmak ve korumak.</a:t>
            </a:r>
          </a:p>
          <a:p>
            <a:pPr marL="0" indent="0">
              <a:buNone/>
            </a:pPr>
            <a:r>
              <a:rPr lang="tr-TR" dirty="0" smtClean="0"/>
              <a:t>c) İşyerindeki makine, cihaz, araç, gereç, tesis ve binalarda sağlık ve güvenlik yönünden ciddi ve yakın bir tehlike ile karşılaştıkların da ve koruma tedbirlerinde bir eksiklik gördüklerinde, işverene veya çalışan temsilcisine haber vermek.</a:t>
            </a:r>
            <a:endParaRPr lang="tr-TR" dirty="0"/>
          </a:p>
        </p:txBody>
      </p:sp>
    </p:spTree>
    <p:extLst>
      <p:ext uri="{BB962C8B-B14F-4D97-AF65-F5344CB8AC3E}">
        <p14:creationId xmlns:p14="http://schemas.microsoft.com/office/powerpoint/2010/main" val="865342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72816"/>
            <a:ext cx="8229600" cy="3888432"/>
          </a:xfrm>
        </p:spPr>
        <p:txBody>
          <a:bodyPr/>
          <a:lstStyle/>
          <a:p>
            <a:pPr marL="0" indent="0">
              <a:buNone/>
            </a:pPr>
            <a:r>
              <a:rPr lang="tr-TR" dirty="0" smtClean="0"/>
              <a:t>d) Teftişe yetkili makam tarafından işyerinde tespit </a:t>
            </a:r>
          </a:p>
          <a:p>
            <a:pPr marL="0" indent="0">
              <a:buNone/>
            </a:pPr>
            <a:r>
              <a:rPr lang="tr-TR" dirty="0" smtClean="0"/>
              <a:t>edilen noksanlık ve mevzuata aykırılıkların giderilmesi</a:t>
            </a:r>
          </a:p>
          <a:p>
            <a:pPr marL="0" indent="0">
              <a:buNone/>
            </a:pPr>
            <a:r>
              <a:rPr lang="tr-TR" dirty="0" smtClean="0"/>
              <a:t> konusunda, işveren ve çalışan temsilcisi ile iş birliği yapmak.</a:t>
            </a:r>
          </a:p>
          <a:p>
            <a:pPr marL="0" indent="0">
              <a:buNone/>
            </a:pPr>
            <a:r>
              <a:rPr lang="tr-TR" dirty="0" smtClean="0"/>
              <a:t>e) Kendi görev alanında, iş </a:t>
            </a:r>
            <a:r>
              <a:rPr lang="tr-TR" dirty="0" err="1" smtClean="0"/>
              <a:t>sağllığı</a:t>
            </a:r>
            <a:r>
              <a:rPr lang="tr-TR" dirty="0" smtClean="0"/>
              <a:t> ve güvenliğinin sağlanması için işveren ve çalışan temsilcisi ile iş birliği yapmak.</a:t>
            </a:r>
            <a:endParaRPr lang="tr-TR" dirty="0"/>
          </a:p>
        </p:txBody>
      </p:sp>
    </p:spTree>
    <p:extLst>
      <p:ext uri="{BB962C8B-B14F-4D97-AF65-F5344CB8AC3E}">
        <p14:creationId xmlns:p14="http://schemas.microsoft.com/office/powerpoint/2010/main" val="1629266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764704"/>
            <a:ext cx="8435280" cy="5832648"/>
          </a:xfrm>
        </p:spPr>
        <p:txBody>
          <a:bodyPr>
            <a:normAutofit/>
          </a:bodyPr>
          <a:lstStyle/>
          <a:p>
            <a:pPr marL="0" indent="0">
              <a:buNone/>
            </a:pPr>
            <a:r>
              <a:rPr lang="tr-TR" dirty="0" smtClean="0">
                <a:solidFill>
                  <a:srgbClr val="00B0F0"/>
                </a:solidFill>
              </a:rPr>
              <a:t>3) ACİL DURUMLAR:</a:t>
            </a:r>
          </a:p>
          <a:p>
            <a:pPr marL="0" indent="0">
              <a:buNone/>
            </a:pPr>
            <a:r>
              <a:rPr lang="tr-TR" dirty="0" smtClean="0">
                <a:solidFill>
                  <a:srgbClr val="00B0F0"/>
                </a:solidFill>
              </a:rPr>
              <a:t> </a:t>
            </a:r>
            <a:r>
              <a:rPr lang="tr-TR" dirty="0" smtClean="0"/>
              <a:t>İşçileri, iş kazaları ve meslek hastalıklarına karşı koruyarak, ruh ve beden bütünlüklerini sağlamaktır. Kuruluşta oluşabilecek acil durum niteliğindeki olaylara karşı; kuruluşa, kişilere ve çevreye gelebilecek olası kazaları en az seviyeye indirmek için gerçekleştirilecek faaliyetleri belirlemektir. Acil Durum Yönetimi kapsamında; büyük endüstriyel kazalar, doğal </a:t>
            </a:r>
            <a:r>
              <a:rPr lang="tr-TR" dirty="0" err="1" smtClean="0"/>
              <a:t>afewtler,sabotaj</a:t>
            </a:r>
            <a:r>
              <a:rPr lang="tr-TR" dirty="0" smtClean="0"/>
              <a:t>(saldırı) gibi dış etkenlerden meydana gelen tehlikeler dikkate alınır. Bu </a:t>
            </a:r>
            <a:r>
              <a:rPr lang="tr-TR" dirty="0" err="1" smtClean="0"/>
              <a:t>prosüdürün</a:t>
            </a:r>
            <a:r>
              <a:rPr lang="tr-TR" dirty="0" smtClean="0"/>
              <a:t> yürütülmesinden İş Sağlığı ve Güvenliği Kurulu sorumludur. Acil durum yönetiminin etkinliği ve sürekliliğinin sağlanmasından İdari İşler Müdürlüğü sorumludur.</a:t>
            </a:r>
            <a:endParaRPr lang="tr-TR" dirty="0">
              <a:solidFill>
                <a:srgbClr val="00B0F0"/>
              </a:solidFill>
            </a:endParaRPr>
          </a:p>
        </p:txBody>
      </p:sp>
    </p:spTree>
    <p:extLst>
      <p:ext uri="{BB962C8B-B14F-4D97-AF65-F5344CB8AC3E}">
        <p14:creationId xmlns:p14="http://schemas.microsoft.com/office/powerpoint/2010/main" val="2619245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348880"/>
            <a:ext cx="8229600" cy="3528392"/>
          </a:xfrm>
        </p:spPr>
        <p:txBody>
          <a:bodyPr/>
          <a:lstStyle/>
          <a:p>
            <a:pPr marL="0" indent="0">
              <a:buNone/>
            </a:pPr>
            <a:r>
              <a:rPr lang="tr-TR" dirty="0" smtClean="0"/>
              <a:t>    Araçlarda mutlaka yangın söndürme tüpü olmalıdır. Çalışanların yangın söndürme tüpünün kullanımı konusunda hazırlanmış olan talimatları okuyup, bilgi sahibi olmalı ve gerektiğinde kullanabilmelidir. Araç içerisinde mutlaka ilk yardım olması olmalıdır. Önemli olan diğer bir hususta aranacak acil telefon numaraları da araçta hazır ve görülecek bir yere asılmalıdır.</a:t>
            </a:r>
            <a:endParaRPr lang="tr-TR" dirty="0"/>
          </a:p>
        </p:txBody>
      </p:sp>
    </p:spTree>
    <p:extLst>
      <p:ext uri="{BB962C8B-B14F-4D97-AF65-F5344CB8AC3E}">
        <p14:creationId xmlns:p14="http://schemas.microsoft.com/office/powerpoint/2010/main" val="41364184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491</TotalTime>
  <Words>1811</Words>
  <Application>Microsoft Office PowerPoint</Application>
  <PresentationFormat>Ekran Gösterisi (4:3)</PresentationFormat>
  <Paragraphs>105</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Akış</vt:lpstr>
      <vt:lpstr>PowerPoint Sunusu</vt:lpstr>
      <vt:lpstr>İŞ SAĞLIĞI ÇEVRE GÜVENLİĞİ VE KALİTE MÜŞTERİ  MEMNUNİYETİ</vt:lpstr>
      <vt:lpstr>1 :İŞVEREN VE GENEL  YÜKÜMLÜLÜĞÜ: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By NeC ® 2010 | Katilimsiz.Com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ÇEVRE GÜVENLİĞİ VE KALİTE MÜŞTERİ  MEMNUNİYETİ</dc:title>
  <dc:creator>User</dc:creator>
  <cp:lastModifiedBy>User</cp:lastModifiedBy>
  <cp:revision>68</cp:revision>
  <dcterms:created xsi:type="dcterms:W3CDTF">2018-10-14T15:17:06Z</dcterms:created>
  <dcterms:modified xsi:type="dcterms:W3CDTF">2019-04-17T07:19:24Z</dcterms:modified>
</cp:coreProperties>
</file>