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6"/>
  </p:notesMasterIdLst>
  <p:sldIdLst>
    <p:sldId id="299" r:id="rId2"/>
    <p:sldId id="256" r:id="rId3"/>
    <p:sldId id="257" r:id="rId4"/>
    <p:sldId id="29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98" r:id="rId21"/>
    <p:sldId id="297" r:id="rId22"/>
    <p:sldId id="273" r:id="rId23"/>
    <p:sldId id="274" r:id="rId24"/>
    <p:sldId id="275" r:id="rId25"/>
    <p:sldId id="276" r:id="rId26"/>
    <p:sldId id="294" r:id="rId27"/>
    <p:sldId id="277" r:id="rId28"/>
    <p:sldId id="293" r:id="rId29"/>
    <p:sldId id="278" r:id="rId30"/>
    <p:sldId id="295" r:id="rId31"/>
    <p:sldId id="279" r:id="rId32"/>
    <p:sldId id="280" r:id="rId33"/>
    <p:sldId id="281" r:id="rId34"/>
    <p:sldId id="282" r:id="rId35"/>
    <p:sldId id="283" r:id="rId36"/>
    <p:sldId id="284" r:id="rId37"/>
    <p:sldId id="285" r:id="rId38"/>
    <p:sldId id="292" r:id="rId39"/>
    <p:sldId id="286" r:id="rId40"/>
    <p:sldId id="287" r:id="rId41"/>
    <p:sldId id="288" r:id="rId42"/>
    <p:sldId id="289" r:id="rId43"/>
    <p:sldId id="290" r:id="rId44"/>
    <p:sldId id="291"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08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783E95-0DC4-4900-BC4D-7A0ADD26A015}" type="datetimeFigureOut">
              <a:rPr lang="tr-TR" smtClean="0"/>
              <a:t>15.04.2019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ADF5A5-54CE-4B6E-815D-D7D3EC1E5EAE}" type="slidenum">
              <a:rPr lang="tr-TR" smtClean="0"/>
              <a:t>‹#›</a:t>
            </a:fld>
            <a:endParaRPr lang="tr-TR"/>
          </a:p>
        </p:txBody>
      </p:sp>
    </p:spTree>
    <p:extLst>
      <p:ext uri="{BB962C8B-B14F-4D97-AF65-F5344CB8AC3E}">
        <p14:creationId xmlns:p14="http://schemas.microsoft.com/office/powerpoint/2010/main" val="2183697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6ADF5A5-54CE-4B6E-815D-D7D3EC1E5EAE}" type="slidenum">
              <a:rPr lang="tr-TR" smtClean="0"/>
              <a:t>30</a:t>
            </a:fld>
            <a:endParaRPr lang="tr-TR"/>
          </a:p>
        </p:txBody>
      </p:sp>
    </p:spTree>
    <p:extLst>
      <p:ext uri="{BB962C8B-B14F-4D97-AF65-F5344CB8AC3E}">
        <p14:creationId xmlns:p14="http://schemas.microsoft.com/office/powerpoint/2010/main" val="4032101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8A918AA-5D86-4359-ADA3-94517C308DDC}" type="datetimeFigureOut">
              <a:rPr lang="tr-TR" smtClean="0"/>
              <a:t>15.04.2019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9806F9E-6D56-49D0-BCE0-ADFF8568122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8A918AA-5D86-4359-ADA3-94517C308DDC}" type="datetimeFigureOut">
              <a:rPr lang="tr-TR" smtClean="0"/>
              <a:t>15.04.2019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9806F9E-6D56-49D0-BCE0-ADFF8568122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8A918AA-5D86-4359-ADA3-94517C308DDC}" type="datetimeFigureOut">
              <a:rPr lang="tr-TR" smtClean="0"/>
              <a:t>15.04.2019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9806F9E-6D56-49D0-BCE0-ADFF85681227}" type="slidenum">
              <a:rPr lang="tr-TR" smtClean="0"/>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8A918AA-5D86-4359-ADA3-94517C308DDC}" type="datetimeFigureOut">
              <a:rPr lang="tr-TR" smtClean="0"/>
              <a:t>15.04.2019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9806F9E-6D56-49D0-BCE0-ADFF85681227}" type="slidenum">
              <a:rPr lang="tr-TR" smtClean="0"/>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8A918AA-5D86-4359-ADA3-94517C308DDC}" type="datetimeFigureOut">
              <a:rPr lang="tr-TR" smtClean="0"/>
              <a:t>15.04.2019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9806F9E-6D56-49D0-BCE0-ADFF8568122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68A918AA-5D86-4359-ADA3-94517C308DDC}" type="datetimeFigureOut">
              <a:rPr lang="tr-TR" smtClean="0"/>
              <a:t>15.04.2019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9806F9E-6D56-49D0-BCE0-ADFF85681227}" type="slidenum">
              <a:rPr lang="tr-TR" smtClean="0"/>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8A918AA-5D86-4359-ADA3-94517C308DDC}" type="datetimeFigureOut">
              <a:rPr lang="tr-TR" smtClean="0"/>
              <a:t>15.04.2019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9806F9E-6D56-49D0-BCE0-ADFF8568122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68A918AA-5D86-4359-ADA3-94517C308DDC}" type="datetimeFigureOut">
              <a:rPr lang="tr-TR" smtClean="0"/>
              <a:t>15.04.2019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9806F9E-6D56-49D0-BCE0-ADFF8568122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68A918AA-5D86-4359-ADA3-94517C308DDC}" type="datetimeFigureOut">
              <a:rPr lang="tr-TR" smtClean="0"/>
              <a:t>15.04.2019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9806F9E-6D56-49D0-BCE0-ADFF8568122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8A918AA-5D86-4359-ADA3-94517C308DDC}" type="datetimeFigureOut">
              <a:rPr lang="tr-TR" smtClean="0"/>
              <a:t>15.04.2019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9806F9E-6D56-49D0-BCE0-ADFF85681227}" type="slidenum">
              <a:rPr lang="tr-TR" smtClean="0"/>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8A918AA-5D86-4359-ADA3-94517C308DDC}" type="datetimeFigureOut">
              <a:rPr lang="tr-TR" smtClean="0"/>
              <a:t>15.04.2019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9806F9E-6D56-49D0-BCE0-ADFF85681227}" type="slidenum">
              <a:rPr lang="tr-TR" smtClean="0"/>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8A918AA-5D86-4359-ADA3-94517C308DDC}" type="datetimeFigureOut">
              <a:rPr lang="tr-TR" smtClean="0"/>
              <a:t>15.04.2019</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C9806F9E-6D56-49D0-BCE0-ADFF85681227}" type="slidenum">
              <a:rPr lang="tr-TR" smtClean="0"/>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332656"/>
            <a:ext cx="8470081" cy="5793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8533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3739" y="3356992"/>
            <a:ext cx="8752757" cy="2476872"/>
          </a:xfrm>
        </p:spPr>
        <p:txBody>
          <a:bodyPr/>
          <a:lstStyle/>
          <a:p>
            <a:r>
              <a:rPr lang="tr-TR" dirty="0" smtClean="0"/>
              <a:t>    Araç takip sistemi sayesinde araçların kilometre kontrolü, mesai dışı araç kullanımı, rota ihlali gibi sürücülerin hatalı kullanımlarımdan doğacak olan fazla yol kat edilmesi araçların bakım giderlerini doğrudan etkilemektedir. Araç takip sistemi ile araçların kontrolü araç bakım giderlerimizi minimum seviyeye indirecektir.</a:t>
            </a:r>
            <a:endParaRPr lang="tr-TR" dirty="0"/>
          </a:p>
        </p:txBody>
      </p:sp>
      <p:sp>
        <p:nvSpPr>
          <p:cNvPr id="2" name="Başlık 1"/>
          <p:cNvSpPr>
            <a:spLocks noGrp="1"/>
          </p:cNvSpPr>
          <p:nvPr>
            <p:ph type="title"/>
          </p:nvPr>
        </p:nvSpPr>
        <p:spPr>
          <a:xfrm>
            <a:off x="467544" y="620688"/>
            <a:ext cx="8229600" cy="1252728"/>
          </a:xfrm>
        </p:spPr>
        <p:txBody>
          <a:bodyPr/>
          <a:lstStyle/>
          <a:p>
            <a:r>
              <a:rPr lang="tr-TR" dirty="0" smtClean="0">
                <a:solidFill>
                  <a:schemeClr val="tx1"/>
                </a:solidFill>
              </a:rPr>
              <a:t>Bakım Giderleri:</a:t>
            </a:r>
            <a:endParaRPr lang="tr-TR" dirty="0">
              <a:solidFill>
                <a:schemeClr val="tx1"/>
              </a:solidFill>
            </a:endParaRPr>
          </a:p>
        </p:txBody>
      </p:sp>
    </p:spTree>
    <p:extLst>
      <p:ext uri="{BB962C8B-B14F-4D97-AF65-F5344CB8AC3E}">
        <p14:creationId xmlns:p14="http://schemas.microsoft.com/office/powerpoint/2010/main" val="2588530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636912"/>
            <a:ext cx="8568952" cy="3773016"/>
          </a:xfrm>
        </p:spPr>
        <p:txBody>
          <a:bodyPr>
            <a:normAutofit/>
          </a:bodyPr>
          <a:lstStyle/>
          <a:p>
            <a:r>
              <a:rPr lang="tr-TR" dirty="0" smtClean="0"/>
              <a:t>GPRS;</a:t>
            </a:r>
          </a:p>
          <a:p>
            <a:r>
              <a:rPr lang="tr-TR" dirty="0" smtClean="0"/>
              <a:t> GPRS cep telefonları üzerinden verilen bir hizmettir. Aracın konumunu, güzergahını, seyir durumunu takip etmeye yarayan bir sistemdir.</a:t>
            </a:r>
          </a:p>
          <a:p>
            <a:r>
              <a:rPr lang="tr-TR" dirty="0" err="1" smtClean="0"/>
              <a:t>Navigation</a:t>
            </a:r>
            <a:r>
              <a:rPr lang="tr-TR" dirty="0" smtClean="0"/>
              <a:t>: </a:t>
            </a:r>
          </a:p>
          <a:p>
            <a:r>
              <a:rPr lang="tr-TR" dirty="0"/>
              <a:t> </a:t>
            </a:r>
            <a:r>
              <a:rPr lang="tr-TR" dirty="0" smtClean="0"/>
              <a:t> Cihazı uydu ile iletişime geçerek sürücülerin dünya üzerinde hangi noktada bulunduğunu hassa bir şekilde belirler. Sürücüler gitmek istediği yeri yol kılavuzu üzerindeki birkaç tuşu kullanarak belirler.</a:t>
            </a:r>
            <a:endParaRPr lang="tr-TR" dirty="0"/>
          </a:p>
        </p:txBody>
      </p:sp>
      <p:sp>
        <p:nvSpPr>
          <p:cNvPr id="2" name="Başlık 1"/>
          <p:cNvSpPr>
            <a:spLocks noGrp="1"/>
          </p:cNvSpPr>
          <p:nvPr>
            <p:ph type="title"/>
          </p:nvPr>
        </p:nvSpPr>
        <p:spPr>
          <a:xfrm>
            <a:off x="251520" y="620688"/>
            <a:ext cx="8712968" cy="1354162"/>
          </a:xfrm>
        </p:spPr>
        <p:txBody>
          <a:bodyPr>
            <a:normAutofit fontScale="90000"/>
          </a:bodyPr>
          <a:lstStyle/>
          <a:p>
            <a:r>
              <a:rPr lang="tr-TR" sz="3600" dirty="0" smtClean="0">
                <a:solidFill>
                  <a:schemeClr val="tx1"/>
                </a:solidFill>
              </a:rPr>
              <a:t>1.2 Sürücülükte  Kullanılan İletişim Teknolojileri:</a:t>
            </a:r>
            <a:r>
              <a:rPr lang="tr-TR" sz="3600" dirty="0" smtClean="0"/>
              <a:t/>
            </a:r>
            <a:br>
              <a:rPr lang="tr-TR" sz="3600" dirty="0" smtClean="0"/>
            </a:br>
            <a:r>
              <a:rPr lang="tr-TR" sz="3200" dirty="0" smtClean="0"/>
              <a:t>(GPRS,WAP,GRS,GSM,MMS,VPN VE UMTS)</a:t>
            </a:r>
            <a:endParaRPr lang="tr-TR" sz="3200" dirty="0"/>
          </a:p>
        </p:txBody>
      </p:sp>
    </p:spTree>
    <p:extLst>
      <p:ext uri="{BB962C8B-B14F-4D97-AF65-F5344CB8AC3E}">
        <p14:creationId xmlns:p14="http://schemas.microsoft.com/office/powerpoint/2010/main" val="1124186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5" y="2675467"/>
            <a:ext cx="8280920" cy="2481725"/>
          </a:xfrm>
        </p:spPr>
        <p:txBody>
          <a:bodyPr/>
          <a:lstStyle/>
          <a:p>
            <a:r>
              <a:rPr lang="tr-TR" dirty="0" smtClean="0"/>
              <a:t>    Kablosuz iletişim protokolü </a:t>
            </a:r>
            <a:r>
              <a:rPr lang="tr-TR" dirty="0" err="1" smtClean="0"/>
              <a:t>Wap</a:t>
            </a:r>
            <a:r>
              <a:rPr lang="tr-TR" dirty="0" smtClean="0"/>
              <a:t> kullanıcılarının bu teknoloji sayesinde cep telefonları veya diğer mobil terminaller aracılığı ile hiçbir ve arabirim bağlantısına ihtiyaç duymadan internete erişimlerini sağlayan kablosuz iletişim standardıdır.</a:t>
            </a:r>
            <a:endParaRPr lang="tr-TR" dirty="0"/>
          </a:p>
        </p:txBody>
      </p:sp>
      <p:sp>
        <p:nvSpPr>
          <p:cNvPr id="2" name="Başlık 1"/>
          <p:cNvSpPr>
            <a:spLocks noGrp="1"/>
          </p:cNvSpPr>
          <p:nvPr>
            <p:ph type="title"/>
          </p:nvPr>
        </p:nvSpPr>
        <p:spPr>
          <a:xfrm>
            <a:off x="467544" y="476672"/>
            <a:ext cx="8229600" cy="1252728"/>
          </a:xfrm>
        </p:spPr>
        <p:txBody>
          <a:bodyPr>
            <a:normAutofit fontScale="90000"/>
          </a:bodyPr>
          <a:lstStyle/>
          <a:p>
            <a:r>
              <a:rPr lang="tr-TR" dirty="0" smtClean="0">
                <a:solidFill>
                  <a:schemeClr val="tx1"/>
                </a:solidFill>
              </a:rPr>
              <a:t>WAP(Wireless Application Protocol):</a:t>
            </a:r>
            <a:endParaRPr lang="tr-TR" dirty="0">
              <a:solidFill>
                <a:schemeClr val="tx1"/>
              </a:solidFill>
            </a:endParaRPr>
          </a:p>
        </p:txBody>
      </p:sp>
    </p:spTree>
    <p:extLst>
      <p:ext uri="{BB962C8B-B14F-4D97-AF65-F5344CB8AC3E}">
        <p14:creationId xmlns:p14="http://schemas.microsoft.com/office/powerpoint/2010/main" val="320617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3429000"/>
            <a:ext cx="8856984" cy="2160239"/>
          </a:xfrm>
        </p:spPr>
        <p:txBody>
          <a:bodyPr/>
          <a:lstStyle/>
          <a:p>
            <a:r>
              <a:rPr lang="tr-TR" dirty="0" smtClean="0"/>
              <a:t>    Küresel konumlandırma sistemi dünya etrafında bir yörünge izleyen 24 uydu yoluyla Dünya üzerindeki çok küçük şeylerin bile yerini belirlemeyi mümkün kılan sistemdir. Doğruluk derecesi 10 ile 100 metre arasında farklılık gösterir.  </a:t>
            </a:r>
            <a:endParaRPr lang="tr-TR" dirty="0"/>
          </a:p>
        </p:txBody>
      </p:sp>
      <p:sp>
        <p:nvSpPr>
          <p:cNvPr id="2" name="Başlık 1"/>
          <p:cNvSpPr>
            <a:spLocks noGrp="1"/>
          </p:cNvSpPr>
          <p:nvPr>
            <p:ph type="title"/>
          </p:nvPr>
        </p:nvSpPr>
        <p:spPr>
          <a:xfrm>
            <a:off x="467544" y="908720"/>
            <a:ext cx="8229600" cy="1252728"/>
          </a:xfrm>
        </p:spPr>
        <p:txBody>
          <a:bodyPr/>
          <a:lstStyle/>
          <a:p>
            <a:r>
              <a:rPr lang="tr-TR" dirty="0" smtClean="0">
                <a:solidFill>
                  <a:schemeClr val="tx1"/>
                </a:solidFill>
              </a:rPr>
              <a:t>GPS:</a:t>
            </a:r>
            <a:endParaRPr lang="tr-TR" dirty="0">
              <a:solidFill>
                <a:schemeClr val="tx1"/>
              </a:solidFill>
            </a:endParaRPr>
          </a:p>
        </p:txBody>
      </p:sp>
    </p:spTree>
    <p:extLst>
      <p:ext uri="{BB962C8B-B14F-4D97-AF65-F5344CB8AC3E}">
        <p14:creationId xmlns:p14="http://schemas.microsoft.com/office/powerpoint/2010/main" val="1185280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3" y="2675466"/>
            <a:ext cx="8784976" cy="3921885"/>
          </a:xfrm>
        </p:spPr>
        <p:txBody>
          <a:bodyPr>
            <a:normAutofit lnSpcReduction="10000"/>
          </a:bodyPr>
          <a:lstStyle/>
          <a:p>
            <a:r>
              <a:rPr lang="tr-TR" dirty="0" smtClean="0"/>
              <a:t>    Mobil iletişim için küresel sistem. Avrupa da kullanılan mobil iletişimin en bilinen adıdır.</a:t>
            </a:r>
          </a:p>
          <a:p>
            <a:endParaRPr lang="tr-TR" dirty="0"/>
          </a:p>
          <a:p>
            <a:r>
              <a:rPr lang="tr-TR" dirty="0" smtClean="0"/>
              <a:t>MMS:</a:t>
            </a:r>
          </a:p>
          <a:p>
            <a:r>
              <a:rPr lang="tr-TR" dirty="0" smtClean="0"/>
              <a:t> Çoklu ortam mesaj servisi. GSM de bulunan SMS servisinin ses ve resimlerle desteklenerek geliştirilmiş halidir.</a:t>
            </a:r>
          </a:p>
          <a:p>
            <a:r>
              <a:rPr lang="tr-TR" dirty="0" smtClean="0"/>
              <a:t>VPN:</a:t>
            </a:r>
          </a:p>
          <a:p>
            <a:r>
              <a:rPr lang="tr-TR" dirty="0" smtClean="0"/>
              <a:t> Sanal özel ağ. Herkese açık olan </a:t>
            </a:r>
            <a:r>
              <a:rPr lang="tr-TR" dirty="0" err="1" smtClean="0"/>
              <a:t>iletşim</a:t>
            </a:r>
            <a:r>
              <a:rPr lang="tr-TR" dirty="0" smtClean="0"/>
              <a:t> altyapısını kullanan özel bir veri ağıdır. Tünel protokolü ve çeşitli güvenlik prosedürleri ile izinsiz  girişlere karşı korunur.</a:t>
            </a:r>
            <a:endParaRPr lang="tr-TR" dirty="0"/>
          </a:p>
        </p:txBody>
      </p:sp>
      <p:sp>
        <p:nvSpPr>
          <p:cNvPr id="2" name="Başlık 1"/>
          <p:cNvSpPr>
            <a:spLocks noGrp="1"/>
          </p:cNvSpPr>
          <p:nvPr>
            <p:ph type="title"/>
          </p:nvPr>
        </p:nvSpPr>
        <p:spPr/>
        <p:txBody>
          <a:bodyPr/>
          <a:lstStyle/>
          <a:p>
            <a:r>
              <a:rPr lang="tr-TR" dirty="0" smtClean="0">
                <a:solidFill>
                  <a:schemeClr val="tx1"/>
                </a:solidFill>
              </a:rPr>
              <a:t>GSM:</a:t>
            </a:r>
            <a:endParaRPr lang="tr-TR" dirty="0">
              <a:solidFill>
                <a:schemeClr val="tx1"/>
              </a:solidFill>
            </a:endParaRPr>
          </a:p>
        </p:txBody>
      </p:sp>
    </p:spTree>
    <p:extLst>
      <p:ext uri="{BB962C8B-B14F-4D97-AF65-F5344CB8AC3E}">
        <p14:creationId xmlns:p14="http://schemas.microsoft.com/office/powerpoint/2010/main" val="2043542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2852936"/>
            <a:ext cx="8856984" cy="3888432"/>
          </a:xfrm>
        </p:spPr>
        <p:txBody>
          <a:bodyPr>
            <a:normAutofit/>
          </a:bodyPr>
          <a:lstStyle/>
          <a:p>
            <a:r>
              <a:rPr lang="tr-TR" dirty="0" smtClean="0"/>
              <a:t>Araç takip sistemlerinin faydaları ve özellikleri</a:t>
            </a:r>
          </a:p>
          <a:p>
            <a:r>
              <a:rPr lang="tr-TR" dirty="0" smtClean="0"/>
              <a:t>Araçları güvenliğini sağlar</a:t>
            </a:r>
          </a:p>
          <a:p>
            <a:r>
              <a:rPr lang="tr-TR" dirty="0" smtClean="0"/>
              <a:t>Yer ve rota tespiti yapar.</a:t>
            </a:r>
          </a:p>
          <a:p>
            <a:r>
              <a:rPr lang="tr-TR" dirty="0" smtClean="0"/>
              <a:t>Araçları ve yetkili personeli kontrol altında tutar</a:t>
            </a:r>
          </a:p>
          <a:p>
            <a:r>
              <a:rPr lang="tr-TR" dirty="0" smtClean="0"/>
              <a:t>Takip eder, yönetir ve yönlendirir</a:t>
            </a:r>
          </a:p>
          <a:p>
            <a:r>
              <a:rPr lang="tr-TR" dirty="0" smtClean="0"/>
              <a:t>Anlık veya gelmişe dönük izler</a:t>
            </a:r>
          </a:p>
          <a:p>
            <a:r>
              <a:rPr lang="tr-TR" dirty="0" smtClean="0"/>
              <a:t>Hem grafik hem de </a:t>
            </a:r>
            <a:r>
              <a:rPr lang="tr-TR" dirty="0" err="1" smtClean="0"/>
              <a:t>metinsel</a:t>
            </a:r>
            <a:r>
              <a:rPr lang="tr-TR" dirty="0" smtClean="0"/>
              <a:t> olarak raporlamalar yapar</a:t>
            </a:r>
          </a:p>
          <a:p>
            <a:r>
              <a:rPr lang="tr-TR" dirty="0" smtClean="0"/>
              <a:t>Anında müdahale imkanı verir</a:t>
            </a:r>
          </a:p>
          <a:p>
            <a:endParaRPr lang="tr-TR" dirty="0"/>
          </a:p>
        </p:txBody>
      </p:sp>
      <p:sp>
        <p:nvSpPr>
          <p:cNvPr id="2" name="Başlık 1"/>
          <p:cNvSpPr>
            <a:spLocks noGrp="1"/>
          </p:cNvSpPr>
          <p:nvPr>
            <p:ph type="title"/>
          </p:nvPr>
        </p:nvSpPr>
        <p:spPr>
          <a:xfrm>
            <a:off x="467544" y="764704"/>
            <a:ext cx="8229600" cy="1143000"/>
          </a:xfrm>
        </p:spPr>
        <p:txBody>
          <a:bodyPr>
            <a:normAutofit/>
          </a:bodyPr>
          <a:lstStyle/>
          <a:p>
            <a:r>
              <a:rPr lang="tr-TR" sz="3200" dirty="0" smtClean="0">
                <a:solidFill>
                  <a:schemeClr val="tx1"/>
                </a:solidFill>
              </a:rPr>
              <a:t>1.3 İletişim teknolojilerinden kurallarına uygun olarak yaralanma:</a:t>
            </a:r>
            <a:endParaRPr lang="tr-TR" sz="3200" dirty="0">
              <a:solidFill>
                <a:schemeClr val="tx1"/>
              </a:solidFill>
            </a:endParaRPr>
          </a:p>
        </p:txBody>
      </p:sp>
    </p:spTree>
    <p:extLst>
      <p:ext uri="{BB962C8B-B14F-4D97-AF65-F5344CB8AC3E}">
        <p14:creationId xmlns:p14="http://schemas.microsoft.com/office/powerpoint/2010/main" val="2073932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996952"/>
            <a:ext cx="8496944" cy="2592288"/>
          </a:xfrm>
        </p:spPr>
        <p:txBody>
          <a:bodyPr/>
          <a:lstStyle/>
          <a:p>
            <a:r>
              <a:rPr lang="tr-TR" dirty="0" smtClean="0"/>
              <a:t>Nakliye sipariş ve dağıtım kapasitesini arttırır</a:t>
            </a:r>
          </a:p>
          <a:p>
            <a:r>
              <a:rPr lang="tr-TR" dirty="0" smtClean="0"/>
              <a:t>Lojistik </a:t>
            </a:r>
            <a:r>
              <a:rPr lang="tr-TR" dirty="0"/>
              <a:t>d</a:t>
            </a:r>
            <a:r>
              <a:rPr lang="tr-TR" dirty="0" smtClean="0"/>
              <a:t>estek sağlar</a:t>
            </a:r>
          </a:p>
          <a:p>
            <a:r>
              <a:rPr lang="tr-TR" dirty="0" smtClean="0"/>
              <a:t>İş hacmini ve kalitesini yükseltir</a:t>
            </a:r>
          </a:p>
          <a:p>
            <a:r>
              <a:rPr lang="tr-TR" dirty="0" smtClean="0"/>
              <a:t>Zamandan ve yakıttan tasarruf sağlar</a:t>
            </a:r>
          </a:p>
          <a:p>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3169006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2204864"/>
            <a:ext cx="9144000" cy="4525963"/>
          </a:xfrm>
        </p:spPr>
        <p:txBody>
          <a:bodyPr>
            <a:normAutofit/>
          </a:bodyPr>
          <a:lstStyle/>
          <a:p>
            <a:r>
              <a:rPr lang="tr-TR" dirty="0" smtClean="0"/>
              <a:t>Harita; </a:t>
            </a:r>
          </a:p>
          <a:p>
            <a:r>
              <a:rPr lang="tr-TR" dirty="0"/>
              <a:t> </a:t>
            </a:r>
            <a:r>
              <a:rPr lang="tr-TR" dirty="0" smtClean="0"/>
              <a:t>   Yeryüzünün tamamının ya da bir bölümünün kuşbakışı görünüşünün belli bir ölçek dahilinde küçültülerek, bir düzlem üzerine aktarılmasıyla elde edilen çizime Harita denir.</a:t>
            </a:r>
          </a:p>
          <a:p>
            <a:r>
              <a:rPr lang="tr-TR" dirty="0"/>
              <a:t> </a:t>
            </a:r>
            <a:r>
              <a:rPr lang="tr-TR" dirty="0" smtClean="0"/>
              <a:t>   Bir çizimin harita özelliği taşıyabilmesi için gerekli olan koşullar şunlardır:</a:t>
            </a:r>
          </a:p>
          <a:p>
            <a:r>
              <a:rPr lang="tr-TR" dirty="0" smtClean="0"/>
              <a:t>1. Kuşbakışı olarak çizilmiş olması gerekir; Haritası çizilen alanın tam tepeden görünüşü kuşbakışı olarak adlandırılır. Haritalarda çizim tepeden görünüm sağlanamaz ise yeryüzü şekillerinin biçimlerinde , boyutlarında ve birbirlerine göre uzaklıklarında değişme olur.</a:t>
            </a:r>
          </a:p>
          <a:p>
            <a:pPr marL="0" indent="0">
              <a:buNone/>
            </a:pPr>
            <a:r>
              <a:rPr lang="tr-TR" dirty="0" smtClean="0"/>
              <a:t>                                                                                                                                                                                                                                                                                                                                                                                                                                                                                                                                                                                                                                                                                                                                                                                                                                                                                                                                                                                  </a:t>
            </a:r>
            <a:endParaRPr lang="tr-TR" dirty="0"/>
          </a:p>
        </p:txBody>
      </p:sp>
      <p:sp>
        <p:nvSpPr>
          <p:cNvPr id="2" name="Başlık 1"/>
          <p:cNvSpPr>
            <a:spLocks noGrp="1"/>
          </p:cNvSpPr>
          <p:nvPr>
            <p:ph type="title"/>
          </p:nvPr>
        </p:nvSpPr>
        <p:spPr/>
        <p:txBody>
          <a:bodyPr/>
          <a:lstStyle/>
          <a:p>
            <a:r>
              <a:rPr lang="tr-TR" dirty="0" smtClean="0">
                <a:solidFill>
                  <a:schemeClr val="tx1"/>
                </a:solidFill>
              </a:rPr>
              <a:t>HARİTA OKUMA </a:t>
            </a:r>
            <a:endParaRPr lang="tr-TR" dirty="0">
              <a:solidFill>
                <a:schemeClr val="tx1"/>
              </a:solidFill>
            </a:endParaRPr>
          </a:p>
        </p:txBody>
      </p:sp>
    </p:spTree>
    <p:extLst>
      <p:ext uri="{BB962C8B-B14F-4D97-AF65-F5344CB8AC3E}">
        <p14:creationId xmlns:p14="http://schemas.microsoft.com/office/powerpoint/2010/main" val="257749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375" y="2420888"/>
            <a:ext cx="8766113" cy="4536504"/>
          </a:xfrm>
        </p:spPr>
        <p:txBody>
          <a:bodyPr>
            <a:normAutofit/>
          </a:bodyPr>
          <a:lstStyle/>
          <a:p>
            <a:r>
              <a:rPr lang="tr-TR" dirty="0" smtClean="0"/>
              <a:t>2. Ölçekli olması; Haritalardaki küçültme oranlarına ölçek denir. Bir başka ifade ile harita üzerindeki uzunlukların gerçek uzunluklara olan oranıdır.</a:t>
            </a:r>
          </a:p>
          <a:p>
            <a:r>
              <a:rPr lang="tr-TR" dirty="0"/>
              <a:t>a</a:t>
            </a:r>
            <a:r>
              <a:rPr lang="tr-TR" dirty="0" smtClean="0"/>
              <a:t>. Kesir ölçek: Küçültme oranı kesirli sayılarla ifade edilen ve en çok kullanılan ölçeklerdir. 1/500, 1/50.000, 1/500.000 gibi.</a:t>
            </a:r>
          </a:p>
          <a:p>
            <a:r>
              <a:rPr lang="tr-TR" dirty="0"/>
              <a:t> </a:t>
            </a:r>
            <a:r>
              <a:rPr lang="tr-TR" dirty="0" smtClean="0"/>
              <a:t>   Kesir ölçeklerde pay her zaman 1.dir. Paydada yer alan sayı ise, haritası çizilen alanın kaç defa küçültüldüğünü gösterir.</a:t>
            </a:r>
          </a:p>
          <a:p>
            <a:r>
              <a:rPr lang="tr-TR" dirty="0" smtClean="0"/>
              <a:t>b. Çizik (grafik) ölçek: Eşit dilimlere ayrılmış bir çizgi üzerinde harita üzerindeki uzunlukların gerçek uzunluklara oranının gösterildiği ölçeklerdir.</a:t>
            </a:r>
          </a:p>
          <a:p>
            <a:endParaRPr lang="tr-TR" dirty="0"/>
          </a:p>
        </p:txBody>
      </p:sp>
    </p:spTree>
    <p:extLst>
      <p:ext uri="{BB962C8B-B14F-4D97-AF65-F5344CB8AC3E}">
        <p14:creationId xmlns:p14="http://schemas.microsoft.com/office/powerpoint/2010/main" val="89400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3501008"/>
            <a:ext cx="8784976" cy="1800200"/>
          </a:xfrm>
        </p:spPr>
        <p:txBody>
          <a:bodyPr/>
          <a:lstStyle/>
          <a:p>
            <a:r>
              <a:rPr lang="tr-TR" dirty="0" smtClean="0"/>
              <a:t>    Herhangi bir yerin, kuşbakışı görünüşünün ölçeksiz ve kabataslak bir düzleme aktarılmasına kroki denilmektedir. Harita ile kroki arasındaki fark, krokinin ölçeksiz, haritanın ise ölçekli olmasıdır.</a:t>
            </a:r>
            <a:endParaRPr lang="tr-TR" dirty="0"/>
          </a:p>
        </p:txBody>
      </p:sp>
      <p:sp>
        <p:nvSpPr>
          <p:cNvPr id="2" name="Başlık 1"/>
          <p:cNvSpPr>
            <a:spLocks noGrp="1"/>
          </p:cNvSpPr>
          <p:nvPr>
            <p:ph type="title"/>
          </p:nvPr>
        </p:nvSpPr>
        <p:spPr>
          <a:xfrm>
            <a:off x="467544" y="1124744"/>
            <a:ext cx="8229600" cy="1252728"/>
          </a:xfrm>
        </p:spPr>
        <p:txBody>
          <a:bodyPr/>
          <a:lstStyle/>
          <a:p>
            <a:r>
              <a:rPr lang="tr-TR" dirty="0" smtClean="0">
                <a:solidFill>
                  <a:schemeClr val="tx1"/>
                </a:solidFill>
              </a:rPr>
              <a:t>Kroki;</a:t>
            </a:r>
            <a:endParaRPr lang="tr-TR" dirty="0">
              <a:solidFill>
                <a:schemeClr val="tx1"/>
              </a:solidFill>
            </a:endParaRPr>
          </a:p>
        </p:txBody>
      </p:sp>
    </p:spTree>
    <p:extLst>
      <p:ext uri="{BB962C8B-B14F-4D97-AF65-F5344CB8AC3E}">
        <p14:creationId xmlns:p14="http://schemas.microsoft.com/office/powerpoint/2010/main" val="3052584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İLETİŞİM TEKNOLOJİLERİ VE HARİTA OKUMA </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106372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KROKİ GÖRSELLERİ</a:t>
            </a:r>
            <a:endParaRPr lang="tr-TR"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2137"/>
            <a:ext cx="8614824" cy="5348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6995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Bir yerin krokisi</a:t>
            </a:r>
            <a:endParaRPr lang="tr-TR"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744" y="1268760"/>
            <a:ext cx="9009752"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8073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780928"/>
            <a:ext cx="8784976" cy="3412976"/>
          </a:xfrm>
        </p:spPr>
        <p:txBody>
          <a:bodyPr>
            <a:normAutofit/>
          </a:bodyPr>
          <a:lstStyle/>
          <a:p>
            <a:r>
              <a:rPr lang="tr-TR" dirty="0" smtClean="0"/>
              <a:t>3. Bir düzleme aktarılmış olması; Dünyanın kutuplarda basık, ekvatordan şişkin kendine has küresel bir şekli vardır. Dünyanın küresel yüzeyi düzleme aktarılırken bazı güçlüklerle karşılaşılır. Bunun nedeni, küresel yüzeyin düzleme aktarılmasının geometrik açıdan imkansız olasıdır. Buna bağlı olarak haritalar çizilirken, kara ve denizlerin yerküre üzerindeki biçimleri ve genişlikleri tam olarak yansıtılmamakta ve boyutlarında gerçeğe uymayan bozulmalar olmaktadır. Haritalarda görülen ise, gerçeğin az yada çok benzeridir.</a:t>
            </a:r>
          </a:p>
        </p:txBody>
      </p:sp>
      <p:sp>
        <p:nvSpPr>
          <p:cNvPr id="2" name="Başlık 1"/>
          <p:cNvSpPr>
            <a:spLocks noGrp="1"/>
          </p:cNvSpPr>
          <p:nvPr>
            <p:ph type="title"/>
          </p:nvPr>
        </p:nvSpPr>
        <p:spPr/>
        <p:txBody>
          <a:bodyPr/>
          <a:lstStyle/>
          <a:p>
            <a:endParaRPr lang="tr-TR" dirty="0"/>
          </a:p>
        </p:txBody>
      </p:sp>
    </p:spTree>
    <p:extLst>
      <p:ext uri="{BB962C8B-B14F-4D97-AF65-F5344CB8AC3E}">
        <p14:creationId xmlns:p14="http://schemas.microsoft.com/office/powerpoint/2010/main" val="2062294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Hartalarda çizim zorlukları dikkate alınarak bazı metotlar geliştirilmiştir. Buna projeksiyon (izdüşümü) yöntemleri adı verilir.</a:t>
            </a:r>
          </a:p>
          <a:p>
            <a:r>
              <a:rPr lang="tr-TR" dirty="0"/>
              <a:t> </a:t>
            </a:r>
            <a:r>
              <a:rPr lang="tr-TR" dirty="0" smtClean="0"/>
              <a:t>  Projeksiyonlar, </a:t>
            </a:r>
            <a:r>
              <a:rPr lang="tr-TR" dirty="0" err="1" smtClean="0"/>
              <a:t>izdüşüm</a:t>
            </a:r>
            <a:r>
              <a:rPr lang="tr-TR" dirty="0" smtClean="0"/>
              <a:t> (Yükseltinin 00 m kabul edilmesi) esasına göre çizildiğinden yükseltinin fazla olduğu yerlerde ve ülkelerde </a:t>
            </a:r>
            <a:r>
              <a:rPr lang="tr-TR" dirty="0" err="1" smtClean="0"/>
              <a:t>izdüşüm</a:t>
            </a:r>
            <a:r>
              <a:rPr lang="tr-TR" dirty="0" smtClean="0"/>
              <a:t> alan ile gerçek alan arasındaki fark artar.</a:t>
            </a:r>
          </a:p>
          <a:p>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091550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675467"/>
            <a:ext cx="8496943" cy="3450696"/>
          </a:xfrm>
        </p:spPr>
        <p:txBody>
          <a:bodyPr>
            <a:normAutofit fontScale="92500"/>
          </a:bodyPr>
          <a:lstStyle/>
          <a:p>
            <a:r>
              <a:rPr lang="tr-TR" dirty="0" smtClean="0"/>
              <a:t>    Türkiye de, </a:t>
            </a:r>
            <a:r>
              <a:rPr lang="tr-TR" dirty="0" err="1" smtClean="0"/>
              <a:t>izdüşüm</a:t>
            </a:r>
            <a:r>
              <a:rPr lang="tr-TR" dirty="0" smtClean="0"/>
              <a:t> alan ile gerçek alan arasındaki farkın en fazla olduğu bölgeler doğu </a:t>
            </a:r>
            <a:r>
              <a:rPr lang="tr-TR" dirty="0" err="1" smtClean="0"/>
              <a:t>anadolu</a:t>
            </a:r>
            <a:r>
              <a:rPr lang="tr-TR" dirty="0"/>
              <a:t> </a:t>
            </a:r>
            <a:r>
              <a:rPr lang="tr-TR" dirty="0" smtClean="0"/>
              <a:t>ve </a:t>
            </a:r>
            <a:r>
              <a:rPr lang="tr-TR" dirty="0" err="1" smtClean="0"/>
              <a:t>karadeniz</a:t>
            </a:r>
            <a:r>
              <a:rPr lang="tr-TR" dirty="0" smtClean="0"/>
              <a:t>, en az olduğu bölgeler ise Marmara ve Güneydoğu Anadolu dur.</a:t>
            </a:r>
          </a:p>
          <a:p>
            <a:r>
              <a:rPr lang="tr-TR" dirty="0"/>
              <a:t> </a:t>
            </a:r>
            <a:r>
              <a:rPr lang="tr-TR" dirty="0" smtClean="0"/>
              <a:t>   Başlıca projeksiyon yöntemleri şunlardır:</a:t>
            </a:r>
          </a:p>
          <a:p>
            <a:r>
              <a:rPr lang="tr-TR" dirty="0" smtClean="0"/>
              <a:t>Silindir projeksiyon; ekvator ve çevresindeki alanların çiziminde kullanılır. Kronik projeksiyon; Kutup ve çevresindeki bölgelerin çiziminde kullanılır. Düzlem(Ufki) projeksiyon; Bu projeksiyonla elde edilen haritalarda biçim ve alan bozuklukları çok </a:t>
            </a:r>
            <a:r>
              <a:rPr lang="tr-TR" dirty="0" err="1" smtClean="0"/>
              <a:t>fazladı</a:t>
            </a:r>
            <a:r>
              <a:rPr lang="tr-TR" dirty="0" smtClean="0"/>
              <a:t>. Bu haritalar daha çok denizcilik ve havacılıkta kullanılır.</a:t>
            </a:r>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563677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3140968"/>
            <a:ext cx="8712968" cy="3052936"/>
          </a:xfrm>
        </p:spPr>
        <p:txBody>
          <a:bodyPr/>
          <a:lstStyle/>
          <a:p>
            <a:r>
              <a:rPr lang="tr-TR" dirty="0" smtClean="0"/>
              <a:t>1. İdari ve siyasi haritalar; Ülkelerin başka ülkelerle olan sınırlarının gösterildiği haritalara siyasi haritalar adı verilirken, ülkelerin kendi içlerindeki illeri, eyaletleri, bölgeleri gösteren haritalara idari haritalar denilmektedir.</a:t>
            </a:r>
          </a:p>
          <a:p>
            <a:r>
              <a:rPr lang="tr-TR" dirty="0" smtClean="0"/>
              <a:t>2. Beşeri ve Ekonomik Haritalar; Nüfus , göç, yerleşme, tarım, hayvancılık, sanayi, turizm vb. gibi dağılışım gösteren haritalardır.</a:t>
            </a:r>
          </a:p>
        </p:txBody>
      </p:sp>
      <p:sp>
        <p:nvSpPr>
          <p:cNvPr id="2" name="Başlık 1"/>
          <p:cNvSpPr>
            <a:spLocks noGrp="1"/>
          </p:cNvSpPr>
          <p:nvPr>
            <p:ph type="title"/>
          </p:nvPr>
        </p:nvSpPr>
        <p:spPr/>
        <p:txBody>
          <a:bodyPr>
            <a:normAutofit fontScale="90000"/>
          </a:bodyPr>
          <a:lstStyle/>
          <a:p>
            <a:r>
              <a:rPr lang="tr-TR" dirty="0" smtClean="0">
                <a:solidFill>
                  <a:schemeClr val="tx1"/>
                </a:solidFill>
              </a:rPr>
              <a:t>HARİTA ÇEŞİTLERİ;</a:t>
            </a:r>
            <a:r>
              <a:rPr lang="tr-TR" dirty="0" smtClean="0"/>
              <a:t/>
            </a:r>
            <a:br>
              <a:rPr lang="tr-TR" dirty="0" smtClean="0"/>
            </a:br>
            <a:r>
              <a:rPr lang="tr-TR" dirty="0" smtClean="0">
                <a:solidFill>
                  <a:schemeClr val="tx1"/>
                </a:solidFill>
              </a:rPr>
              <a:t>Kullanım amacına göre harita çeşitleri</a:t>
            </a:r>
            <a:endParaRPr lang="tr-TR" dirty="0">
              <a:solidFill>
                <a:schemeClr val="tx1"/>
              </a:solidFill>
            </a:endParaRPr>
          </a:p>
        </p:txBody>
      </p:sp>
    </p:spTree>
    <p:extLst>
      <p:ext uri="{BB962C8B-B14F-4D97-AF65-F5344CB8AC3E}">
        <p14:creationId xmlns:p14="http://schemas.microsoft.com/office/powerpoint/2010/main" val="3561307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solidFill>
                  <a:schemeClr val="tx1"/>
                </a:solidFill>
              </a:rPr>
              <a:t>İdari harita</a:t>
            </a:r>
            <a:endParaRPr lang="tr-TR" dirty="0">
              <a:solidFill>
                <a:schemeClr val="tx1"/>
              </a:solidFill>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2420888"/>
            <a:ext cx="8424936" cy="370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05178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3. Fiziki Haritalar; Yeryüzü şekillerinin fiziki yapısı, dağılış ve yükseltilerini gösteren haritalardır.</a:t>
            </a:r>
          </a:p>
          <a:p>
            <a:r>
              <a:rPr lang="tr-TR" dirty="0" smtClean="0"/>
              <a:t>4. Özel Haritalar; Belirli bir konu için özel hazırlanan haritalardır. (Jeomorfoloji, meteoroloji, toprak haritaları gibi.) </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835197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solidFill>
                  <a:schemeClr val="tx1"/>
                </a:solidFill>
              </a:rPr>
              <a:t>Fiziki harita</a:t>
            </a:r>
            <a:endParaRPr lang="tr-TR" dirty="0">
              <a:solidFill>
                <a:schemeClr val="tx1"/>
              </a:solidFill>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2564904"/>
            <a:ext cx="7560840" cy="4104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09070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1. Büyük Ölçekli Haritalar; </a:t>
            </a:r>
          </a:p>
          <a:p>
            <a:r>
              <a:rPr lang="tr-TR" dirty="0"/>
              <a:t>a</a:t>
            </a:r>
            <a:r>
              <a:rPr lang="tr-TR" dirty="0" smtClean="0"/>
              <a:t>. Planlar: Ölçeği 1/20.000’e kadar olan haritalardır. Şehir imar planları, kadastro haritaları bu türdendir.</a:t>
            </a:r>
          </a:p>
          <a:p>
            <a:r>
              <a:rPr lang="tr-TR" dirty="0" smtClean="0"/>
              <a:t>B. </a:t>
            </a:r>
            <a:r>
              <a:rPr lang="tr-TR" dirty="0" err="1" smtClean="0"/>
              <a:t>Topoğrafik</a:t>
            </a:r>
            <a:r>
              <a:rPr lang="tr-TR" dirty="0" smtClean="0"/>
              <a:t> haritalar: Ölçeği 1/20.000 ile 1/200.000 arası olan haritalardır. Ulaşım haritaları ile </a:t>
            </a:r>
            <a:r>
              <a:rPr lang="tr-TR" dirty="0" err="1" smtClean="0"/>
              <a:t>topoğrafik</a:t>
            </a:r>
            <a:r>
              <a:rPr lang="tr-TR" dirty="0" smtClean="0"/>
              <a:t>, jeolojik, morfolojik haritalar bu türdendir.</a:t>
            </a:r>
            <a:endParaRPr lang="tr-TR" dirty="0"/>
          </a:p>
        </p:txBody>
      </p:sp>
      <p:sp>
        <p:nvSpPr>
          <p:cNvPr id="2" name="Başlık 1"/>
          <p:cNvSpPr>
            <a:spLocks noGrp="1"/>
          </p:cNvSpPr>
          <p:nvPr>
            <p:ph type="title"/>
          </p:nvPr>
        </p:nvSpPr>
        <p:spPr/>
        <p:txBody>
          <a:bodyPr>
            <a:normAutofit/>
          </a:bodyPr>
          <a:lstStyle/>
          <a:p>
            <a:r>
              <a:rPr lang="tr-TR" sz="3200" dirty="0" smtClean="0">
                <a:solidFill>
                  <a:schemeClr val="tx1"/>
                </a:solidFill>
              </a:rPr>
              <a:t>ÖLÇEKLERİNE GÖRE HARİTALAR:</a:t>
            </a:r>
            <a:endParaRPr lang="tr-TR" sz="3200" dirty="0">
              <a:solidFill>
                <a:schemeClr val="tx1"/>
              </a:solidFill>
            </a:endParaRPr>
          </a:p>
        </p:txBody>
      </p:sp>
    </p:spTree>
    <p:extLst>
      <p:ext uri="{BB962C8B-B14F-4D97-AF65-F5344CB8AC3E}">
        <p14:creationId xmlns:p14="http://schemas.microsoft.com/office/powerpoint/2010/main" val="2162977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3140968"/>
            <a:ext cx="8892480" cy="2880320"/>
          </a:xfrm>
        </p:spPr>
        <p:txBody>
          <a:bodyPr/>
          <a:lstStyle/>
          <a:p>
            <a:r>
              <a:rPr lang="tr-TR" dirty="0" smtClean="0"/>
              <a:t>1.1. Araç takip sistemleri ve faydaları:</a:t>
            </a:r>
          </a:p>
          <a:p>
            <a:r>
              <a:rPr lang="tr-TR" dirty="0"/>
              <a:t> </a:t>
            </a:r>
            <a:r>
              <a:rPr lang="tr-TR" dirty="0" smtClean="0"/>
              <a:t>   Araç takip sistemi ürünleri araçların konum bilgilerinin takip edilebildiği bir uydu takip sisteminden farklı olarak alınacak rapor sayesinde kullanıcıların iş koordinasyonları, araç güvenliği ve personel verimliliği olmak üzere işletmelere avantaj sağlamaktadır.</a:t>
            </a:r>
            <a:endParaRPr lang="tr-TR" dirty="0"/>
          </a:p>
        </p:txBody>
      </p:sp>
      <p:sp>
        <p:nvSpPr>
          <p:cNvPr id="2" name="Başlık 1"/>
          <p:cNvSpPr>
            <a:spLocks noGrp="1"/>
          </p:cNvSpPr>
          <p:nvPr>
            <p:ph type="title"/>
          </p:nvPr>
        </p:nvSpPr>
        <p:spPr>
          <a:xfrm>
            <a:off x="467544" y="764704"/>
            <a:ext cx="8229600" cy="1252728"/>
          </a:xfrm>
        </p:spPr>
        <p:txBody>
          <a:bodyPr/>
          <a:lstStyle/>
          <a:p>
            <a:r>
              <a:rPr lang="tr-TR" dirty="0" smtClean="0">
                <a:solidFill>
                  <a:schemeClr val="tx1"/>
                </a:solidFill>
              </a:rPr>
              <a:t>İLETİŞİM TEKNOLOJİLERİ</a:t>
            </a:r>
            <a:endParaRPr lang="tr-TR" dirty="0">
              <a:solidFill>
                <a:schemeClr val="tx1"/>
              </a:solidFill>
            </a:endParaRPr>
          </a:p>
        </p:txBody>
      </p:sp>
    </p:spTree>
    <p:extLst>
      <p:ext uri="{BB962C8B-B14F-4D97-AF65-F5344CB8AC3E}">
        <p14:creationId xmlns:p14="http://schemas.microsoft.com/office/powerpoint/2010/main" val="2868592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solidFill>
                  <a:schemeClr val="tx1"/>
                </a:solidFill>
              </a:rPr>
              <a:t>Ölçeklerine göre haritalar</a:t>
            </a:r>
            <a:endParaRPr lang="tr-TR" dirty="0">
              <a:solidFill>
                <a:schemeClr val="tx1"/>
              </a:solidFill>
            </a:endParaRP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412776"/>
            <a:ext cx="9111972" cy="5445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9523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Büyük Ölçekli Haritaların Genel Özellikleri:</a:t>
            </a:r>
          </a:p>
          <a:p>
            <a:r>
              <a:rPr lang="tr-TR" dirty="0" smtClean="0"/>
              <a:t>Paydası küçüktür. Dar alanları </a:t>
            </a:r>
            <a:r>
              <a:rPr lang="tr-TR" dirty="0" err="1" smtClean="0"/>
              <a:t>gösrerir</a:t>
            </a:r>
            <a:r>
              <a:rPr lang="tr-TR" dirty="0" smtClean="0"/>
              <a:t>. Ayrıntıyı gösterme gücü fazladır. Küçültme oranı azdır. Aynı alanı gösteren küçük ölçekli haritalara göre düzlemde daha fazla yer kaplar. İzohipsler arası yükselti farkı azdır. Bozulma oranı azdır.</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315066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2. Orta </a:t>
            </a:r>
            <a:r>
              <a:rPr lang="tr-TR" dirty="0"/>
              <a:t>Ö</a:t>
            </a:r>
            <a:r>
              <a:rPr lang="tr-TR" dirty="0" smtClean="0"/>
              <a:t>lçekli Haritalar: Ölçeği 1/200.000 ile 1/500.000 arasında olan haritalardır.</a:t>
            </a:r>
          </a:p>
          <a:p>
            <a:r>
              <a:rPr lang="tr-TR" dirty="0" smtClean="0"/>
              <a:t>3. Küçük Ölçekli Haritalar: Ölçeği 1/500.000 den daha küçük olan haritalardır. Bu haritalar dünya </a:t>
            </a:r>
            <a:r>
              <a:rPr lang="tr-TR" dirty="0" err="1" smtClean="0"/>
              <a:t>nın</a:t>
            </a:r>
            <a:r>
              <a:rPr lang="tr-TR" dirty="0" smtClean="0"/>
              <a:t>, kıtaların, ülkelerin tamamını veya bir bölümünü gösterir.</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15686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1. Renklendirme Yöntemi: </a:t>
            </a:r>
          </a:p>
          <a:p>
            <a:r>
              <a:rPr lang="tr-TR" dirty="0" smtClean="0"/>
              <a:t>Fiziki haritalarda yeryüzü şekillerini daha belirgin gösterebilmek için yükselti basamakları renklerle ifade edilir.</a:t>
            </a:r>
            <a:endParaRPr lang="tr-TR" dirty="0"/>
          </a:p>
        </p:txBody>
      </p:sp>
      <p:sp>
        <p:nvSpPr>
          <p:cNvPr id="2" name="Başlık 1"/>
          <p:cNvSpPr>
            <a:spLocks noGrp="1"/>
          </p:cNvSpPr>
          <p:nvPr>
            <p:ph type="title"/>
          </p:nvPr>
        </p:nvSpPr>
        <p:spPr/>
        <p:txBody>
          <a:bodyPr>
            <a:normAutofit/>
          </a:bodyPr>
          <a:lstStyle/>
          <a:p>
            <a:r>
              <a:rPr lang="tr-TR" sz="3200" dirty="0" smtClean="0">
                <a:solidFill>
                  <a:schemeClr val="tx1"/>
                </a:solidFill>
              </a:rPr>
              <a:t>HARİTADA YÜZEY ŞEKİLLERİNİ GÖSTERME</a:t>
            </a:r>
            <a:endParaRPr lang="tr-TR" sz="3200" dirty="0">
              <a:solidFill>
                <a:schemeClr val="tx1"/>
              </a:solidFill>
            </a:endParaRPr>
          </a:p>
        </p:txBody>
      </p:sp>
    </p:spTree>
    <p:extLst>
      <p:ext uri="{BB962C8B-B14F-4D97-AF65-F5344CB8AC3E}">
        <p14:creationId xmlns:p14="http://schemas.microsoft.com/office/powerpoint/2010/main" val="3520343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tx1"/>
                </a:solidFill>
              </a:rPr>
              <a:t>Haritada yüzey şekilleri</a:t>
            </a:r>
            <a:endParaRPr lang="tr-TR" dirty="0">
              <a:solidFill>
                <a:schemeClr val="tx1"/>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6641" y="2636912"/>
            <a:ext cx="4156967"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8295" y="3140968"/>
            <a:ext cx="3600400" cy="3144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82406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3429000"/>
            <a:ext cx="8784976" cy="2116832"/>
          </a:xfrm>
        </p:spPr>
        <p:txBody>
          <a:bodyPr/>
          <a:lstStyle/>
          <a:p>
            <a:r>
              <a:rPr lang="tr-TR" dirty="0" smtClean="0"/>
              <a:t>    Yer şekillerinin bir yönden ışıkla aydınlatıldığı düşünülür. Buna göre ışık alan  yerler açık, ışık almayan yerlerde koyu renklerle boyanır. Haritacılıkta daha çok yardımcı bir yöntem olarak kullanılır.</a:t>
            </a:r>
            <a:endParaRPr lang="tr-TR" dirty="0"/>
          </a:p>
        </p:txBody>
      </p:sp>
      <p:sp>
        <p:nvSpPr>
          <p:cNvPr id="2" name="Başlık 1"/>
          <p:cNvSpPr>
            <a:spLocks noGrp="1"/>
          </p:cNvSpPr>
          <p:nvPr>
            <p:ph type="title"/>
          </p:nvPr>
        </p:nvSpPr>
        <p:spPr>
          <a:xfrm>
            <a:off x="467544" y="548680"/>
            <a:ext cx="8229600" cy="1252728"/>
          </a:xfrm>
        </p:spPr>
        <p:txBody>
          <a:bodyPr/>
          <a:lstStyle/>
          <a:p>
            <a:r>
              <a:rPr lang="tr-TR" dirty="0" smtClean="0">
                <a:solidFill>
                  <a:schemeClr val="tx1"/>
                </a:solidFill>
              </a:rPr>
              <a:t>2. Gölgelendirme Yöntemi:</a:t>
            </a:r>
            <a:endParaRPr lang="tr-TR" dirty="0">
              <a:solidFill>
                <a:schemeClr val="tx1"/>
              </a:solidFill>
            </a:endParaRPr>
          </a:p>
        </p:txBody>
      </p:sp>
    </p:spTree>
    <p:extLst>
      <p:ext uri="{BB962C8B-B14F-4D97-AF65-F5344CB8AC3E}">
        <p14:creationId xmlns:p14="http://schemas.microsoft.com/office/powerpoint/2010/main" val="3299828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636912"/>
            <a:ext cx="8640960" cy="3329211"/>
          </a:xfrm>
        </p:spPr>
        <p:txBody>
          <a:bodyPr>
            <a:normAutofit/>
          </a:bodyPr>
          <a:lstStyle/>
          <a:p>
            <a:r>
              <a:rPr lang="tr-TR" dirty="0" smtClean="0"/>
              <a:t>  Eğim ile orantılı olarak kalınlıkları artan çizgilerle yer şekilleri gösterilir.</a:t>
            </a:r>
          </a:p>
          <a:p>
            <a:r>
              <a:rPr lang="tr-TR" dirty="0" smtClean="0"/>
              <a:t>4. Kabartma Yöntemi: Yeryüzü şekillerinin belirli bir ölçek dahilinde küçültülerek oluşturulan maketlerdir. Bu yöntem yer şekillerinin gerçeğe en uygun olarak gösterilmesini sağlar.</a:t>
            </a:r>
          </a:p>
          <a:p>
            <a:r>
              <a:rPr lang="tr-TR" dirty="0" smtClean="0"/>
              <a:t>5. İzohips (Eş yükselti) Yöntemi: Deniz seviyesinden itibaren aynı yükseklikteki noktaların birleştirilmesi ile elde edilen eğrilere izohips eğriler denir. </a:t>
            </a:r>
            <a:endParaRPr lang="tr-TR" dirty="0"/>
          </a:p>
        </p:txBody>
      </p:sp>
      <p:sp>
        <p:nvSpPr>
          <p:cNvPr id="2" name="Başlık 1"/>
          <p:cNvSpPr>
            <a:spLocks noGrp="1"/>
          </p:cNvSpPr>
          <p:nvPr>
            <p:ph type="title"/>
          </p:nvPr>
        </p:nvSpPr>
        <p:spPr/>
        <p:txBody>
          <a:bodyPr/>
          <a:lstStyle/>
          <a:p>
            <a:r>
              <a:rPr lang="tr-TR" dirty="0" smtClean="0">
                <a:solidFill>
                  <a:schemeClr val="tx1"/>
                </a:solidFill>
              </a:rPr>
              <a:t>3. Tarama Yöntemi:</a:t>
            </a:r>
            <a:endParaRPr lang="tr-TR" dirty="0">
              <a:solidFill>
                <a:schemeClr val="tx1"/>
              </a:solidFill>
            </a:endParaRPr>
          </a:p>
        </p:txBody>
      </p:sp>
    </p:spTree>
    <p:extLst>
      <p:ext uri="{BB962C8B-B14F-4D97-AF65-F5344CB8AC3E}">
        <p14:creationId xmlns:p14="http://schemas.microsoft.com/office/powerpoint/2010/main" val="10472260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3429000"/>
            <a:ext cx="8928992" cy="2908920"/>
          </a:xfrm>
        </p:spPr>
        <p:txBody>
          <a:bodyPr/>
          <a:lstStyle/>
          <a:p>
            <a:r>
              <a:rPr lang="tr-TR" dirty="0" smtClean="0"/>
              <a:t>İzohips Haritasının Özellikleri;</a:t>
            </a:r>
          </a:p>
          <a:p>
            <a:r>
              <a:rPr lang="tr-TR" dirty="0"/>
              <a:t> </a:t>
            </a:r>
            <a:r>
              <a:rPr lang="tr-TR" dirty="0" smtClean="0"/>
              <a:t>    iç içe kapalı eğrilerdi. Sıfır (0)m izohipsi deniz seviyesinden başlar. Kara ile denizin birleştiği deniz kıyısını düz bir çizgi halinde takip eder. Buna kıyı çizgisi adı verilir. İzohips eğrileri dağ doruklarında nokta halini alır. Buralar zirve olarak tanımlanır. İzohipsler yeryüzü şekillerinin kuşbakışı görünümünü belirler. </a:t>
            </a:r>
            <a:endParaRPr lang="tr-TR" dirty="0"/>
          </a:p>
        </p:txBody>
      </p:sp>
      <p:sp>
        <p:nvSpPr>
          <p:cNvPr id="2" name="Başlık 1"/>
          <p:cNvSpPr>
            <a:spLocks noGrp="1"/>
          </p:cNvSpPr>
          <p:nvPr>
            <p:ph type="title"/>
          </p:nvPr>
        </p:nvSpPr>
        <p:spPr>
          <a:xfrm>
            <a:off x="467544" y="548680"/>
            <a:ext cx="8229600" cy="1252728"/>
          </a:xfrm>
        </p:spPr>
        <p:txBody>
          <a:bodyPr/>
          <a:lstStyle/>
          <a:p>
            <a:r>
              <a:rPr lang="tr-TR" dirty="0" smtClean="0">
                <a:solidFill>
                  <a:schemeClr val="tx1"/>
                </a:solidFill>
              </a:rPr>
              <a:t>İzohips Haritası:</a:t>
            </a:r>
            <a:endParaRPr lang="tr-TR" dirty="0">
              <a:solidFill>
                <a:schemeClr val="tx1"/>
              </a:solidFill>
            </a:endParaRPr>
          </a:p>
        </p:txBody>
      </p:sp>
    </p:spTree>
    <p:extLst>
      <p:ext uri="{BB962C8B-B14F-4D97-AF65-F5344CB8AC3E}">
        <p14:creationId xmlns:p14="http://schemas.microsoft.com/office/powerpoint/2010/main" val="35634379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smtClean="0">
                <a:solidFill>
                  <a:schemeClr val="tx1"/>
                </a:solidFill>
              </a:rPr>
              <a:t>Harita da yer şekillerin gösterilmesi</a:t>
            </a:r>
            <a:endParaRPr lang="tr-TR" dirty="0">
              <a:solidFill>
                <a:schemeClr val="tx1"/>
              </a:solidFill>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772816"/>
            <a:ext cx="8640960"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1107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3645024"/>
            <a:ext cx="8856984" cy="2476872"/>
          </a:xfrm>
        </p:spPr>
        <p:txBody>
          <a:bodyPr/>
          <a:lstStyle/>
          <a:p>
            <a:r>
              <a:rPr lang="tr-TR" dirty="0" smtClean="0"/>
              <a:t>1. Boyun; Tepe ve sırtlar arasında nispeten alçakta kalan düzlüklerdir.</a:t>
            </a:r>
          </a:p>
          <a:p>
            <a:r>
              <a:rPr lang="tr-TR" dirty="0" smtClean="0"/>
              <a:t>2. Vadi; İzohipslerin zirveye doğru ’’U’’ şeklinde girinti yaptıkları yerlerdir. Vadi yamacının eğimine göre ‘’U’’ şeklindeki girintini biçimi de değişir. ’’U’’ </a:t>
            </a:r>
            <a:r>
              <a:rPr lang="tr-TR" dirty="0" err="1" smtClean="0"/>
              <a:t>nin</a:t>
            </a:r>
            <a:r>
              <a:rPr lang="tr-TR" dirty="0" smtClean="0"/>
              <a:t> açık ağzı suyun akış yönünü kapalı kısmı ise kaynak yönünü gösterir. </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4237718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379" y="116633"/>
            <a:ext cx="8864110" cy="6408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88586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3068960"/>
            <a:ext cx="8712968" cy="3312368"/>
          </a:xfrm>
        </p:spPr>
        <p:txBody>
          <a:bodyPr/>
          <a:lstStyle/>
          <a:p>
            <a:r>
              <a:rPr lang="tr-TR" dirty="0" smtClean="0"/>
              <a:t>3. Sırt; İki yamacı birleştiği, su bölümü çizgisinin geçtiği sınırdır.</a:t>
            </a:r>
          </a:p>
          <a:p>
            <a:r>
              <a:rPr lang="tr-TR" dirty="0" smtClean="0"/>
              <a:t>4. Çanak(Kapalı çukur); Çevresine göre yükseltisi az olan sahalardır. Çanakların kolaylıkla tanınabilmesi için eğim yönünde merkezi göstere bir ok işareti konur.</a:t>
            </a:r>
          </a:p>
          <a:p>
            <a:r>
              <a:rPr lang="tr-TR" dirty="0" smtClean="0"/>
              <a:t>5. Kıyı Çizgisi; Deniz seviyesini gösteren sıfır metre eğrisidir.</a:t>
            </a:r>
          </a:p>
          <a:p>
            <a:r>
              <a:rPr lang="tr-TR" dirty="0" smtClean="0"/>
              <a:t>Delta; Akarsuların denize döküldükleri yerde denize doğru uzanan, üçgen şeklinde çıkıntılardır.</a:t>
            </a:r>
            <a:endParaRPr lang="tr-TR" dirty="0"/>
          </a:p>
        </p:txBody>
      </p:sp>
    </p:spTree>
    <p:extLst>
      <p:ext uri="{BB962C8B-B14F-4D97-AF65-F5344CB8AC3E}">
        <p14:creationId xmlns:p14="http://schemas.microsoft.com/office/powerpoint/2010/main" val="241876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r>
              <a:rPr lang="tr-TR" dirty="0" smtClean="0"/>
              <a:t>1. İzohips Haritalarda Profil Çıkarma yeryüzü şekillerinin yandan görünüşüne (kesitine) profil denir. Profili çıkarılacak olan noktaların arasına bir doğru çizilir. Bu doğrunun kesiştiği izohipslerin yükselti değerleri, alt kısmına çizilecek yükselti ölçeği ile kesiştirilir. Kesişen noktalar birleştirildiğinde profil çıkarılmış olur.</a:t>
            </a:r>
          </a:p>
          <a:p>
            <a:r>
              <a:rPr lang="tr-TR" dirty="0" smtClean="0"/>
              <a:t>2. </a:t>
            </a:r>
            <a:r>
              <a:rPr lang="tr-TR" dirty="0" err="1" smtClean="0"/>
              <a:t>İzobat</a:t>
            </a:r>
            <a:r>
              <a:rPr lang="tr-TR" dirty="0" smtClean="0"/>
              <a:t> haritalarından profil çıkarma; </a:t>
            </a:r>
            <a:r>
              <a:rPr lang="tr-TR" dirty="0" err="1" smtClean="0"/>
              <a:t>İzobat</a:t>
            </a:r>
            <a:r>
              <a:rPr lang="tr-TR" dirty="0" smtClean="0"/>
              <a:t> haritalarından profil çıkarma işleminde, aynen izohips haritalarında profil çıkarılırken izlen yollar uygulanır.</a:t>
            </a:r>
            <a:endParaRPr lang="tr-TR" dirty="0"/>
          </a:p>
        </p:txBody>
      </p:sp>
      <p:sp>
        <p:nvSpPr>
          <p:cNvPr id="2" name="Başlık 1"/>
          <p:cNvSpPr>
            <a:spLocks noGrp="1"/>
          </p:cNvSpPr>
          <p:nvPr>
            <p:ph type="title"/>
          </p:nvPr>
        </p:nvSpPr>
        <p:spPr/>
        <p:txBody>
          <a:bodyPr>
            <a:normAutofit/>
          </a:bodyPr>
          <a:lstStyle/>
          <a:p>
            <a:r>
              <a:rPr lang="tr-TR" sz="2800" dirty="0" smtClean="0">
                <a:solidFill>
                  <a:schemeClr val="tx1"/>
                </a:solidFill>
              </a:rPr>
              <a:t>HARİTALARDA YARARLANMA</a:t>
            </a:r>
            <a:endParaRPr lang="tr-TR" sz="2800" dirty="0">
              <a:solidFill>
                <a:schemeClr val="tx1"/>
              </a:solidFill>
            </a:endParaRPr>
          </a:p>
        </p:txBody>
      </p:sp>
    </p:spTree>
    <p:extLst>
      <p:ext uri="{BB962C8B-B14F-4D97-AF65-F5344CB8AC3E}">
        <p14:creationId xmlns:p14="http://schemas.microsoft.com/office/powerpoint/2010/main" val="16060390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2924944"/>
            <a:ext cx="8640960" cy="3672408"/>
          </a:xfrm>
        </p:spPr>
        <p:txBody>
          <a:bodyPr>
            <a:normAutofit/>
          </a:bodyPr>
          <a:lstStyle/>
          <a:p>
            <a:r>
              <a:rPr lang="tr-TR" dirty="0" smtClean="0"/>
              <a:t>3. Yükselti Bulma; İki izohips arasındaki yükselti farkı dikkate alınarak, yükselti bilinen yerde başlamak üzere izohipsleri sayarak istenilen noktanın yükseltisi bulunabilir. İzohips aralığı sayısının, iki izohips arası yükselti farkına çarpımı, toplam yükseltiyi verir.</a:t>
            </a:r>
          </a:p>
          <a:p>
            <a:r>
              <a:rPr lang="tr-TR" dirty="0" smtClean="0"/>
              <a:t>4. Yön Bulma; Haritalar genellikle kuzey _güney istikametinde çizilirler. Bundan yaralanarak yön tayin edilir. Ayrıca paralel ve meridyenlerden de yararlanılabilir. Bunu yanında harita üzerindeki yön okları da bize bu konuda bilgi verir.</a:t>
            </a:r>
          </a:p>
          <a:p>
            <a:pPr marL="0" indent="0">
              <a:buNone/>
            </a:pPr>
            <a:endParaRPr lang="tr-TR" dirty="0" smtClean="0"/>
          </a:p>
          <a:p>
            <a:endParaRPr lang="tr-TR" dirty="0"/>
          </a:p>
        </p:txBody>
      </p:sp>
    </p:spTree>
    <p:extLst>
      <p:ext uri="{BB962C8B-B14F-4D97-AF65-F5344CB8AC3E}">
        <p14:creationId xmlns:p14="http://schemas.microsoft.com/office/powerpoint/2010/main" val="22053537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717032"/>
            <a:ext cx="8229600" cy="2548879"/>
          </a:xfrm>
        </p:spPr>
        <p:txBody>
          <a:bodyPr/>
          <a:lstStyle/>
          <a:p>
            <a:r>
              <a:rPr lang="tr-TR" dirty="0" smtClean="0"/>
              <a:t>Eğim Bulma; </a:t>
            </a:r>
          </a:p>
          <a:p>
            <a:r>
              <a:rPr lang="tr-TR" dirty="0" smtClean="0"/>
              <a:t>Hartalardan yararlanarak, herhangi bir arazinin eğimi ölçülebilir. Herhangi iki noktanın yükselti farkının, yine aynı iki nokta arasındaki yatay mesafeye oranına eğim denir. Yatay mesafe arttıkça, eğim azalır. Yatay mesafe azaldıkça, eğim artar.</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1137184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333795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852936"/>
            <a:ext cx="8712968" cy="3556992"/>
          </a:xfrm>
        </p:spPr>
        <p:txBody>
          <a:bodyPr>
            <a:normAutofit/>
          </a:bodyPr>
          <a:lstStyle/>
          <a:p>
            <a:r>
              <a:rPr lang="tr-TR" dirty="0" smtClean="0"/>
              <a:t>    Can </a:t>
            </a:r>
            <a:r>
              <a:rPr lang="tr-TR" dirty="0" err="1" smtClean="0"/>
              <a:t>bus</a:t>
            </a:r>
            <a:r>
              <a:rPr lang="tr-TR" dirty="0" smtClean="0"/>
              <a:t> yakıt kontrol kiti sayesinde araçların yakıt tüketimleri analiz edilebilir. Araçların anlık yakıt tüketimi, 100 km yapılan yakıt oranları, depodaki yakıt seviye değişimleri sistem üzerinden kontrol altına alınabilmektedir. Belirlenen güzergahtaki araç yakıt tüketimleri detaylı veri analizleri ile alınabilmektedir. Can </a:t>
            </a:r>
            <a:r>
              <a:rPr lang="tr-TR" dirty="0" err="1" smtClean="0"/>
              <a:t>bus</a:t>
            </a:r>
            <a:r>
              <a:rPr lang="tr-TR" dirty="0" smtClean="0"/>
              <a:t> haberleşme sisteminde yakıt tüketim değerlerinin yanı sıra araç motor parametre ve sürücü araç kullanım davranışları takip edilmektedir.</a:t>
            </a:r>
            <a:endParaRPr lang="tr-TR" dirty="0"/>
          </a:p>
        </p:txBody>
      </p:sp>
      <p:sp>
        <p:nvSpPr>
          <p:cNvPr id="2" name="Başlık 1"/>
          <p:cNvSpPr>
            <a:spLocks noGrp="1"/>
          </p:cNvSpPr>
          <p:nvPr>
            <p:ph type="title"/>
          </p:nvPr>
        </p:nvSpPr>
        <p:spPr/>
        <p:txBody>
          <a:bodyPr/>
          <a:lstStyle/>
          <a:p>
            <a:r>
              <a:rPr lang="tr-TR" dirty="0" smtClean="0">
                <a:solidFill>
                  <a:schemeClr val="tx1"/>
                </a:solidFill>
              </a:rPr>
              <a:t>Yakıt kontrolü:</a:t>
            </a:r>
            <a:endParaRPr lang="tr-TR" dirty="0">
              <a:solidFill>
                <a:schemeClr val="tx1"/>
              </a:solidFill>
            </a:endParaRPr>
          </a:p>
        </p:txBody>
      </p:sp>
    </p:spTree>
    <p:extLst>
      <p:ext uri="{BB962C8B-B14F-4D97-AF65-F5344CB8AC3E}">
        <p14:creationId xmlns:p14="http://schemas.microsoft.com/office/powerpoint/2010/main" val="2417063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    Personelin mesai dışı araç kullanımı, gereksiz yere bekleme yapması, müşteri ziyaret zamanları araç takip sistemi üzerinden takip edilebilir ve izlenebilir. Personelin müşteri ziyaret zamanları işletmenin satış politikalarına yön verebilmektedir.</a:t>
            </a:r>
            <a:endParaRPr lang="tr-TR" dirty="0"/>
          </a:p>
        </p:txBody>
      </p:sp>
      <p:sp>
        <p:nvSpPr>
          <p:cNvPr id="2" name="Başlık 1"/>
          <p:cNvSpPr>
            <a:spLocks noGrp="1"/>
          </p:cNvSpPr>
          <p:nvPr>
            <p:ph type="title"/>
          </p:nvPr>
        </p:nvSpPr>
        <p:spPr/>
        <p:txBody>
          <a:bodyPr/>
          <a:lstStyle/>
          <a:p>
            <a:r>
              <a:rPr lang="tr-TR" dirty="0" smtClean="0">
                <a:solidFill>
                  <a:schemeClr val="tx1"/>
                </a:solidFill>
              </a:rPr>
              <a:t>Personel Verimliliği</a:t>
            </a:r>
            <a:endParaRPr lang="tr-TR" dirty="0">
              <a:solidFill>
                <a:schemeClr val="tx1"/>
              </a:solidFill>
            </a:endParaRPr>
          </a:p>
        </p:txBody>
      </p:sp>
    </p:spTree>
    <p:extLst>
      <p:ext uri="{BB962C8B-B14F-4D97-AF65-F5344CB8AC3E}">
        <p14:creationId xmlns:p14="http://schemas.microsoft.com/office/powerpoint/2010/main" val="2677245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    Hırsızlığa karşı uygulana araç motor blokaj kiti sayesinde özellikle araç çalınması durumunda uzaktan araçların motorları bloke edilmektedir. Motor blokaj sayesinde araçların çalınması veya araç içinde bulunan ürünlerin güvenliği sağlanabilmektedir. Motor blokaj özelliği aracın kontağının kapalı ve hızı ‘’00’’ olması durumunda aktif duruma geçmektedir. Kullanıcılar kendileri araç takip </a:t>
            </a:r>
            <a:r>
              <a:rPr lang="tr-TR" dirty="0" err="1" smtClean="0"/>
              <a:t>sisremi</a:t>
            </a:r>
            <a:r>
              <a:rPr lang="tr-TR" dirty="0" smtClean="0"/>
              <a:t> yazılımı üzerinden motorlarını bloke edebilirler.</a:t>
            </a:r>
            <a:endParaRPr lang="tr-TR" dirty="0"/>
          </a:p>
        </p:txBody>
      </p:sp>
      <p:sp>
        <p:nvSpPr>
          <p:cNvPr id="2" name="Başlık 1"/>
          <p:cNvSpPr>
            <a:spLocks noGrp="1"/>
          </p:cNvSpPr>
          <p:nvPr>
            <p:ph type="title"/>
          </p:nvPr>
        </p:nvSpPr>
        <p:spPr/>
        <p:txBody>
          <a:bodyPr/>
          <a:lstStyle/>
          <a:p>
            <a:r>
              <a:rPr lang="tr-TR" dirty="0" smtClean="0">
                <a:solidFill>
                  <a:schemeClr val="tx1"/>
                </a:solidFill>
              </a:rPr>
              <a:t>Araç Güvenliği:</a:t>
            </a:r>
            <a:endParaRPr lang="tr-TR" dirty="0">
              <a:solidFill>
                <a:schemeClr val="tx1"/>
              </a:solidFill>
            </a:endParaRPr>
          </a:p>
        </p:txBody>
      </p:sp>
    </p:spTree>
    <p:extLst>
      <p:ext uri="{BB962C8B-B14F-4D97-AF65-F5344CB8AC3E}">
        <p14:creationId xmlns:p14="http://schemas.microsoft.com/office/powerpoint/2010/main" val="2858647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996952"/>
            <a:ext cx="8388920" cy="3450696"/>
          </a:xfrm>
        </p:spPr>
        <p:txBody>
          <a:bodyPr/>
          <a:lstStyle/>
          <a:p>
            <a:r>
              <a:rPr lang="tr-TR" dirty="0" smtClean="0"/>
              <a:t>    Araç takip sistemi üzerinden gelen anlık veri bilgileri sayesinde araçların anlık konumları tespit edilebilmektedir. Sahada bulunan araçların  koordinasyonların sağlanması sayesinde personelin iş koordinasyonu komuta merkezinden yönlendirilebilir. Gereksiz telefon trafiği ve personelin müşteri ziyaretleri sistem üzerinden takip edilmesi firmalara değer katmaktadır. </a:t>
            </a:r>
            <a:endParaRPr lang="tr-TR" dirty="0"/>
          </a:p>
        </p:txBody>
      </p:sp>
      <p:sp>
        <p:nvSpPr>
          <p:cNvPr id="2" name="Başlık 1"/>
          <p:cNvSpPr>
            <a:spLocks noGrp="1"/>
          </p:cNvSpPr>
          <p:nvPr>
            <p:ph type="title"/>
          </p:nvPr>
        </p:nvSpPr>
        <p:spPr>
          <a:xfrm>
            <a:off x="467544" y="548680"/>
            <a:ext cx="8229600" cy="1252728"/>
          </a:xfrm>
        </p:spPr>
        <p:txBody>
          <a:bodyPr/>
          <a:lstStyle/>
          <a:p>
            <a:r>
              <a:rPr lang="tr-TR" dirty="0" smtClean="0">
                <a:solidFill>
                  <a:schemeClr val="tx1"/>
                </a:solidFill>
              </a:rPr>
              <a:t>İş koordinasyonu:</a:t>
            </a:r>
            <a:endParaRPr lang="tr-TR" dirty="0">
              <a:solidFill>
                <a:schemeClr val="tx1"/>
              </a:solidFill>
            </a:endParaRPr>
          </a:p>
        </p:txBody>
      </p:sp>
    </p:spTree>
    <p:extLst>
      <p:ext uri="{BB962C8B-B14F-4D97-AF65-F5344CB8AC3E}">
        <p14:creationId xmlns:p14="http://schemas.microsoft.com/office/powerpoint/2010/main" val="207276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9" y="2675467"/>
            <a:ext cx="8496944" cy="3450696"/>
          </a:xfrm>
        </p:spPr>
        <p:txBody>
          <a:bodyPr>
            <a:normAutofit/>
          </a:bodyPr>
          <a:lstStyle/>
          <a:p>
            <a:r>
              <a:rPr lang="tr-TR" dirty="0" smtClean="0"/>
              <a:t>Araç içinde taşınan ürünlerin güvenliği araç takip sitemi sayesinde kontrol edilir. Ürünlerin sevkiyat sırasında sıcaklık değerlerinin ölçülebilmesi, araç kapılarının herhangi bir zaman diliminde açılması gibi farklı </a:t>
            </a:r>
            <a:r>
              <a:rPr lang="tr-TR" dirty="0" err="1" smtClean="0"/>
              <a:t>sensör</a:t>
            </a:r>
            <a:r>
              <a:rPr lang="tr-TR" dirty="0" smtClean="0"/>
              <a:t> seçenekleri ile araç içinde bulunan ürünlerin güvenliği araç takip sistemi sayesinde kontrol altına alınabilir. Ürün güvenliği özellikle </a:t>
            </a:r>
            <a:r>
              <a:rPr lang="tr-TR" dirty="0" err="1" smtClean="0"/>
              <a:t>frigofirik</a:t>
            </a:r>
            <a:r>
              <a:rPr lang="tr-TR" dirty="0" smtClean="0"/>
              <a:t> araçlarda ürün sıcaklık ölçümleri için kullanılmaktadır.</a:t>
            </a:r>
            <a:endParaRPr lang="tr-TR" dirty="0"/>
          </a:p>
        </p:txBody>
      </p:sp>
      <p:sp>
        <p:nvSpPr>
          <p:cNvPr id="2" name="Başlık 1"/>
          <p:cNvSpPr>
            <a:spLocks noGrp="1"/>
          </p:cNvSpPr>
          <p:nvPr>
            <p:ph type="title"/>
          </p:nvPr>
        </p:nvSpPr>
        <p:spPr>
          <a:xfrm>
            <a:off x="395536" y="692696"/>
            <a:ext cx="8229600" cy="1252728"/>
          </a:xfrm>
        </p:spPr>
        <p:txBody>
          <a:bodyPr/>
          <a:lstStyle/>
          <a:p>
            <a:r>
              <a:rPr lang="tr-TR" dirty="0" smtClean="0">
                <a:solidFill>
                  <a:schemeClr val="tx1"/>
                </a:solidFill>
              </a:rPr>
              <a:t>Ürün Güvenliği:</a:t>
            </a:r>
            <a:endParaRPr lang="tr-TR" dirty="0">
              <a:solidFill>
                <a:schemeClr val="tx1"/>
              </a:solidFill>
            </a:endParaRPr>
          </a:p>
        </p:txBody>
      </p:sp>
    </p:spTree>
    <p:extLst>
      <p:ext uri="{BB962C8B-B14F-4D97-AF65-F5344CB8AC3E}">
        <p14:creationId xmlns:p14="http://schemas.microsoft.com/office/powerpoint/2010/main" val="25665559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334</TotalTime>
  <Words>1811</Words>
  <Application>Microsoft Office PowerPoint</Application>
  <PresentationFormat>Ekran Gösterisi (4:3)</PresentationFormat>
  <Paragraphs>109</Paragraphs>
  <Slides>44</Slides>
  <Notes>1</Notes>
  <HiddenSlides>0</HiddenSlides>
  <MMClips>0</MMClips>
  <ScaleCrop>false</ScaleCrop>
  <HeadingPairs>
    <vt:vector size="4" baseType="variant">
      <vt:variant>
        <vt:lpstr>Tema</vt:lpstr>
      </vt:variant>
      <vt:variant>
        <vt:i4>1</vt:i4>
      </vt:variant>
      <vt:variant>
        <vt:lpstr>Slayt Başlıkları</vt:lpstr>
      </vt:variant>
      <vt:variant>
        <vt:i4>44</vt:i4>
      </vt:variant>
    </vt:vector>
  </HeadingPairs>
  <TitlesOfParts>
    <vt:vector size="45" baseType="lpstr">
      <vt:lpstr>Dalga Biçimi</vt:lpstr>
      <vt:lpstr>PowerPoint Sunusu</vt:lpstr>
      <vt:lpstr>İLETİŞİM TEKNOLOJİLERİ VE HARİTA OKUMA </vt:lpstr>
      <vt:lpstr>İLETİŞİM TEKNOLOJİLERİ</vt:lpstr>
      <vt:lpstr>PowerPoint Sunusu</vt:lpstr>
      <vt:lpstr>Yakıt kontrolü:</vt:lpstr>
      <vt:lpstr>Personel Verimliliği</vt:lpstr>
      <vt:lpstr>Araç Güvenliği:</vt:lpstr>
      <vt:lpstr>İş koordinasyonu:</vt:lpstr>
      <vt:lpstr>Ürün Güvenliği:</vt:lpstr>
      <vt:lpstr>Bakım Giderleri:</vt:lpstr>
      <vt:lpstr>1.2 Sürücülükte  Kullanılan İletişim Teknolojileri: (GPRS,WAP,GRS,GSM,MMS,VPN VE UMTS)</vt:lpstr>
      <vt:lpstr>WAP(Wireless Application Protocol):</vt:lpstr>
      <vt:lpstr>GPS:</vt:lpstr>
      <vt:lpstr>GSM:</vt:lpstr>
      <vt:lpstr>1.3 İletişim teknolojilerinden kurallarına uygun olarak yaralanma:</vt:lpstr>
      <vt:lpstr>PowerPoint Sunusu</vt:lpstr>
      <vt:lpstr>HARİTA OKUMA </vt:lpstr>
      <vt:lpstr>PowerPoint Sunusu</vt:lpstr>
      <vt:lpstr>Kroki;</vt:lpstr>
      <vt:lpstr>KROKİ GÖRSELLERİ</vt:lpstr>
      <vt:lpstr>Bir yerin krokisi</vt:lpstr>
      <vt:lpstr>PowerPoint Sunusu</vt:lpstr>
      <vt:lpstr>PowerPoint Sunusu</vt:lpstr>
      <vt:lpstr>PowerPoint Sunusu</vt:lpstr>
      <vt:lpstr>HARİTA ÇEŞİTLERİ; Kullanım amacına göre harita çeşitleri</vt:lpstr>
      <vt:lpstr>İdari harita</vt:lpstr>
      <vt:lpstr>PowerPoint Sunusu</vt:lpstr>
      <vt:lpstr>Fiziki harita</vt:lpstr>
      <vt:lpstr>ÖLÇEKLERİNE GÖRE HARİTALAR:</vt:lpstr>
      <vt:lpstr>Ölçeklerine göre haritalar</vt:lpstr>
      <vt:lpstr>PowerPoint Sunusu</vt:lpstr>
      <vt:lpstr>PowerPoint Sunusu</vt:lpstr>
      <vt:lpstr>HARİTADA YÜZEY ŞEKİLLERİNİ GÖSTERME</vt:lpstr>
      <vt:lpstr>Haritada yüzey şekilleri</vt:lpstr>
      <vt:lpstr>2. Gölgelendirme Yöntemi:</vt:lpstr>
      <vt:lpstr>3. Tarama Yöntemi:</vt:lpstr>
      <vt:lpstr>İzohips Haritası:</vt:lpstr>
      <vt:lpstr>Harita da yer şekillerin gösterilmesi</vt:lpstr>
      <vt:lpstr>PowerPoint Sunusu</vt:lpstr>
      <vt:lpstr>PowerPoint Sunusu</vt:lpstr>
      <vt:lpstr>HARİTALARDA YARARLANMA</vt:lpstr>
      <vt:lpstr>PowerPoint Sunusu</vt:lpstr>
      <vt:lpstr>PowerPoint Sunusu</vt:lpstr>
      <vt:lpstr>PowerPoint Sunusu</vt:lpstr>
    </vt:vector>
  </TitlesOfParts>
  <Company>By NeC ® 2010 | Katilimsiz.Com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 TEKNOLOJİLERİ VE HARİTA OKUMA</dc:title>
  <dc:creator>User</dc:creator>
  <cp:lastModifiedBy>User</cp:lastModifiedBy>
  <cp:revision>40</cp:revision>
  <dcterms:created xsi:type="dcterms:W3CDTF">2019-04-11T13:22:40Z</dcterms:created>
  <dcterms:modified xsi:type="dcterms:W3CDTF">2019-04-15T07:03:36Z</dcterms:modified>
</cp:coreProperties>
</file>